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48" r:id="rId1"/>
  </p:sldMasterIdLst>
  <p:notesMasterIdLst>
    <p:notesMasterId r:id="rId72"/>
  </p:notesMasterIdLst>
  <p:sldIdLst>
    <p:sldId id="370" r:id="rId2"/>
    <p:sldId id="372" r:id="rId3"/>
    <p:sldId id="257" r:id="rId4"/>
    <p:sldId id="256" r:id="rId5"/>
    <p:sldId id="389" r:id="rId6"/>
    <p:sldId id="429" r:id="rId7"/>
    <p:sldId id="430" r:id="rId8"/>
    <p:sldId id="428" r:id="rId9"/>
    <p:sldId id="293" r:id="rId10"/>
    <p:sldId id="258" r:id="rId11"/>
    <p:sldId id="431" r:id="rId12"/>
    <p:sldId id="390" r:id="rId13"/>
    <p:sldId id="374" r:id="rId14"/>
    <p:sldId id="262" r:id="rId15"/>
    <p:sldId id="297" r:id="rId16"/>
    <p:sldId id="300" r:id="rId17"/>
    <p:sldId id="354" r:id="rId18"/>
    <p:sldId id="422" r:id="rId19"/>
    <p:sldId id="363" r:id="rId20"/>
    <p:sldId id="434" r:id="rId21"/>
    <p:sldId id="392" r:id="rId22"/>
    <p:sldId id="393" r:id="rId23"/>
    <p:sldId id="394" r:id="rId24"/>
    <p:sldId id="375" r:id="rId25"/>
    <p:sldId id="306" r:id="rId26"/>
    <p:sldId id="366" r:id="rId27"/>
    <p:sldId id="395" r:id="rId28"/>
    <p:sldId id="367" r:id="rId29"/>
    <p:sldId id="423" r:id="rId30"/>
    <p:sldId id="310" r:id="rId31"/>
    <p:sldId id="435" r:id="rId32"/>
    <p:sldId id="399" r:id="rId33"/>
    <p:sldId id="398" r:id="rId34"/>
    <p:sldId id="400" r:id="rId35"/>
    <p:sldId id="378" r:id="rId36"/>
    <p:sldId id="312" r:id="rId37"/>
    <p:sldId id="299" r:id="rId38"/>
    <p:sldId id="401" r:id="rId39"/>
    <p:sldId id="314" r:id="rId40"/>
    <p:sldId id="427" r:id="rId41"/>
    <p:sldId id="403" r:id="rId42"/>
    <p:sldId id="404" r:id="rId43"/>
    <p:sldId id="405" r:id="rId44"/>
    <p:sldId id="406" r:id="rId45"/>
    <p:sldId id="407" r:id="rId46"/>
    <p:sldId id="379" r:id="rId47"/>
    <p:sldId id="319" r:id="rId48"/>
    <p:sldId id="316" r:id="rId49"/>
    <p:sldId id="408" r:id="rId50"/>
    <p:sldId id="409" r:id="rId51"/>
    <p:sldId id="425" r:id="rId52"/>
    <p:sldId id="411" r:id="rId53"/>
    <p:sldId id="412" r:id="rId54"/>
    <p:sldId id="413" r:id="rId55"/>
    <p:sldId id="414" r:id="rId56"/>
    <p:sldId id="432" r:id="rId57"/>
    <p:sldId id="433" r:id="rId58"/>
    <p:sldId id="380" r:id="rId59"/>
    <p:sldId id="326" r:id="rId60"/>
    <p:sldId id="327" r:id="rId61"/>
    <p:sldId id="416" r:id="rId62"/>
    <p:sldId id="417" r:id="rId63"/>
    <p:sldId id="426" r:id="rId64"/>
    <p:sldId id="418" r:id="rId65"/>
    <p:sldId id="419" r:id="rId66"/>
    <p:sldId id="421" r:id="rId67"/>
    <p:sldId id="420" r:id="rId68"/>
    <p:sldId id="415" r:id="rId69"/>
    <p:sldId id="381" r:id="rId70"/>
    <p:sldId id="289" r:id="rId71"/>
  </p:sldIdLst>
  <p:sldSz cx="7772400" cy="10058400"/>
  <p:notesSz cx="10058400" cy="7772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81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496E2E-8F1C-4300-9655-949E3ABE9330}" v="1" dt="2025-09-15T12:13:56.1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453" autoAdjust="0"/>
    <p:restoredTop sz="94610"/>
  </p:normalViewPr>
  <p:slideViewPr>
    <p:cSldViewPr snapToGrid="0" snapToObjects="1">
      <p:cViewPr>
        <p:scale>
          <a:sx n="70" d="100"/>
          <a:sy n="70" d="100"/>
        </p:scale>
        <p:origin x="0" y="-14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78"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anet Seabi" userId="53ee2a1801b47dfc" providerId="LiveId" clId="{9927FDE3-BF7E-41D0-9C29-26A98E1DAD27}"/>
    <pc:docChg chg="modSld">
      <pc:chgData name="Jeanet Seabi" userId="53ee2a1801b47dfc" providerId="LiveId" clId="{9927FDE3-BF7E-41D0-9C29-26A98E1DAD27}" dt="2025-09-15T12:14:03.081" v="1" actId="20577"/>
      <pc:docMkLst>
        <pc:docMk/>
      </pc:docMkLst>
      <pc:sldChg chg="modSp mod">
        <pc:chgData name="Jeanet Seabi" userId="53ee2a1801b47dfc" providerId="LiveId" clId="{9927FDE3-BF7E-41D0-9C29-26A98E1DAD27}" dt="2025-09-15T12:14:03.081" v="1" actId="20577"/>
        <pc:sldMkLst>
          <pc:docMk/>
          <pc:sldMk cId="3889252885" sldId="429"/>
        </pc:sldMkLst>
        <pc:graphicFrameChg chg="mod modGraphic">
          <ac:chgData name="Jeanet Seabi" userId="53ee2a1801b47dfc" providerId="LiveId" clId="{9927FDE3-BF7E-41D0-9C29-26A98E1DAD27}" dt="2025-09-15T12:14:03.081" v="1" actId="20577"/>
          <ac:graphicFrameMkLst>
            <pc:docMk/>
            <pc:sldMk cId="3889252885" sldId="429"/>
            <ac:graphicFrameMk id="15" creationId="{F683DF55-83E4-942F-D2B7-9384F2D1771C}"/>
          </ac:graphicFrameMkLst>
        </pc:graphicFrame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4335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98AD72-3B28-BAAC-2043-47464668DE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B78996-00B9-9E5F-FBA0-C3392F1294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371D9E-557E-4F45-8F83-B0CB633F2B3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564F3A9-95F6-EB82-A631-D7E8004E23C3}"/>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8873475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918CAF-4196-EFB0-533D-15AC8F4E84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56ECD8-8850-15D4-F16B-5ED527FEA4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243B4A-CA72-D421-79FA-3AA2734950E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990D7BA-D258-22ED-0592-761A6518234E}"/>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2067327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7475C7-A978-D159-85EF-75729A389F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035283-75CC-80BA-4693-840B4475AD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A14920-6170-6FEE-D6EE-A30A06FD412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100E78F-7B0B-2478-EE39-6FF0BE26B76A}"/>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28405058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88DFD8-C562-5EBA-AEB0-D2EC225CF1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20717F-053C-1219-6872-C23A66292D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5F3A3A-5658-7B66-3199-C53F73A6DF7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6E3ED36-8600-D1C4-675F-51B452747973}"/>
              </a:ext>
            </a:extLst>
          </p:cNvPr>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7801359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129E9-E1EB-32E3-ECF2-F979D554F9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BBC8AF-007D-532B-1022-7E717913D9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C950F1-791A-8A35-0CBD-4D1AB922CC2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C4590B5-97FB-3DE8-B3FD-F4189C74BB2C}"/>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29230824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5145E-C711-0A03-8BD0-592DF69305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178459-2937-FB09-D465-7AC7B41C10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2879A0-C05F-8B74-E302-63BD17999F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7782AD5-3DB3-E12C-69B6-4B862127CBE5}"/>
              </a:ext>
            </a:extLst>
          </p:cNvPr>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3574882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191B0-B291-A298-C543-7AEBB30108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4E5CB1-298F-D77B-54DF-80A11F492E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38A2A2-4ABC-1C14-CD51-BC97992FB40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8212DC9-ABC5-4F8F-9D15-D1BCFA57C0F0}"/>
              </a:ext>
            </a:extLst>
          </p:cNvPr>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3124559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E1E3DD-6636-5B94-56B1-1E82BE4B9F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F0677D-115F-086C-28C3-0E3B7181B5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3B380F-F673-4F8D-6344-AB2731A6D6B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C8DE6CB-9E91-B5F8-D7DB-480AFDBD1CB5}"/>
              </a:ext>
            </a:extLst>
          </p:cNvPr>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26368435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B935D2-0079-AA00-976B-D2A0CC98F2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05C4C4-6A5C-F681-98E1-5A6062BBBB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2DF266-B84D-7468-B19B-87D3229BEE2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540C333-795B-5A27-E2B0-3FEC1E075715}"/>
              </a:ext>
            </a:extLst>
          </p:cNvPr>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3426177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2D988-7EEF-D3CB-054F-FC9E0F0F3F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ADBAF9-2A3D-FEC0-AE40-4F1E6F17E6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ACBC8A-7DCF-B653-5B9C-9544A43B86D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5B33385-9D08-65BD-5D55-7FE2582109E5}"/>
              </a:ext>
            </a:extLst>
          </p:cNvPr>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2942282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1E91EB-4CD2-AB37-B811-5095FE04AA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78FBE1-9FD8-B4C5-AFEB-30C333FB15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C601E9-41B9-DD51-3998-2CB6545F630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4E98CAD-9E3C-A1D5-608A-8BEF1094AAD2}"/>
              </a:ext>
            </a:extLst>
          </p:cNvPr>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36955915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582A18-AA2A-2546-D871-2D2E42DFD8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1D0835-ECCE-37F2-77B5-F7B57A1386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AC96E4-BE08-294C-BA36-E4AEF719855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0E0528C-C738-7DA7-3F93-378DDE216B08}"/>
              </a:ext>
            </a:extLst>
          </p:cNvPr>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22192998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4814CA-CC62-F78E-053F-D09EB3C624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1E4DEF-6A97-DD46-B6EC-C6AA91BE1A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C126A6-6A0E-233F-81BC-03CE060F57B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12E11B6-DC64-3A93-720A-766BA5C59786}"/>
              </a:ext>
            </a:extLst>
          </p:cNvPr>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39817446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340CB0-F93F-5641-42B2-18C7B288A7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3EC806-82BC-601D-F32A-5C89BFB701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A0D1D2-EFD7-4880-4F4C-D120CC2CC9F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35E38CB-0522-F488-E38B-EABC2391BB1F}"/>
              </a:ext>
            </a:extLst>
          </p:cNvPr>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32211452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0C77C8-0D50-B1C8-276D-5B228D3755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6F9790-0C0D-4AA6-B225-134B163807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5B4BF2-F5D9-212C-2FE6-BF2122B27A2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1461C30-C1E4-A121-1F30-A93721784165}"/>
              </a:ext>
            </a:extLst>
          </p:cNvPr>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40436727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0732DF-AC81-C2FB-3CF3-DCBDBAA75A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BB0EAE-ABA5-A47E-3311-4D7759C35B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F00DEE-CC9E-A845-A58F-8391145B08C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8AC28D-5E40-B77F-DE17-93300B9999D2}"/>
              </a:ext>
            </a:extLst>
          </p:cNvPr>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1895487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1C6F8-D9E4-D393-3EBC-A51D9CF1AD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399CAB-3C70-46C3-6EDD-E01D20BCF1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1E1638F-C403-BFD3-1B72-5F4675710CF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02CAA30-953D-8806-DB28-DDAACC03ABE2}"/>
              </a:ext>
            </a:extLst>
          </p:cNvPr>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25222914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B16D2A-83CB-A3D3-ADAD-2D8B3AF4BE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BC9B3B-C855-1B06-712F-7D4B5847B8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92118B-29A4-DDC6-DE3A-73DD79493A1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D01255-3394-6841-76EE-F89379E40A23}"/>
              </a:ext>
            </a:extLst>
          </p:cNvPr>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22355640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82F589-9C8C-5EDA-22A6-3F479594FD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466B1C-89A4-81D9-A0AF-970FD8D98A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36A251-F97B-42EF-21D3-5D8B2D09BAC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C352E5A-1FFA-FD9D-7352-8391896E0F82}"/>
              </a:ext>
            </a:extLst>
          </p:cNvPr>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28425873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64083-A0C2-7FEF-F174-C78751326F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7AA655-2D74-C386-7E58-CDEFBAF1D3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CB2D51-E7AA-D34D-F7B5-F33DD883FD9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1B7DF85-4E34-F203-73C5-CC5BC3259A3F}"/>
              </a:ext>
            </a:extLst>
          </p:cNvPr>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42477614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44F092-E333-530C-93B3-79F7B4EBBD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3A320C-8F9B-2ABE-A803-91E72CF6B0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BCDFB8-71A3-10C3-C21D-034B4F5C9E0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5C6FFAE-6A7B-B297-2C67-A63EDFDD7F00}"/>
              </a:ext>
            </a:extLst>
          </p:cNvPr>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8482615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208B3F-8084-F268-AE27-17294FBFBC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007FD5-A51B-39B3-B646-CD53D38452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73632E-CDCC-270B-07DA-A89F19BB060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070516D-EE94-332E-E528-FD8FBC721CC8}"/>
              </a:ext>
            </a:extLst>
          </p:cNvPr>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30039157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E8520-E04C-2863-1829-D982CC9AE8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3BE36D-7963-6EE1-032C-1A95169AF5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13EDE4-D64D-F5C7-2E4C-615F4410C0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2EBC581-A06E-397E-3BD7-45BC0711CB3F}"/>
              </a:ext>
            </a:extLst>
          </p:cNvPr>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23702952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267B00-F579-B16C-476D-14C956DCF0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4D8D0D-4CD8-E8AA-E072-02EB21BE3D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229470-F526-D6FC-D8E5-7F7978222F1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D5B033-42A4-BDE9-0632-2D7EFDAD25C7}"/>
              </a:ext>
            </a:extLst>
          </p:cNvPr>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530830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53E5B-10BA-B7CF-C468-9BC2A9E721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6B3DD5-AD60-B4BF-8996-F6027ED975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122C03-EAE5-5168-6476-FC348B2FC6B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5DEA914-8A27-D74C-AD09-B9A626C5155B}"/>
              </a:ext>
            </a:extLst>
          </p:cNvPr>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21456235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F30DA-65E5-99E0-6047-691588A9F5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EC884A-B045-BF86-E09F-D9A83CF05A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009A07-34CE-5F7A-320F-8484B2B3524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5F4CFB0-B297-6B13-B64A-534E2A17E57A}"/>
              </a:ext>
            </a:extLst>
          </p:cNvPr>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9285976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BF51CE-43D5-72E2-04A7-7555FB983E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94B9F6-67AE-F054-C897-8D8F1F0934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7E86CD-00A7-8A6D-344D-790E6F240AB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D8A494B-7F4A-276E-2314-D0B555777C09}"/>
              </a:ext>
            </a:extLst>
          </p:cNvPr>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804489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0D44EC-8A53-B628-6D24-E9D4A0FA3E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57CF76-5985-B801-59E1-4525EC8347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2D75E4-D3DD-05E7-D640-655B9ECE79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EB95753-F178-CB74-2AC0-F6E438764B5B}"/>
              </a:ext>
            </a:extLst>
          </p:cNvPr>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31144862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CCC9CE-2225-A315-B1EA-CB52022274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BB4908-A517-8633-C4EF-F33FD3FA16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4A9863-2779-2893-505E-4684F2A9C9E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5429F84-3FFF-88D5-F105-63B0462D7261}"/>
              </a:ext>
            </a:extLst>
          </p:cNvPr>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24990668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8637B0-9A71-070D-F1CF-6C913716FD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E731E3-70DA-0C94-0B9C-73622B67CA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4C5F8A-4715-8A95-95A6-AF17788FC34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AB6F432-0A8B-CF7B-4DEC-4750FA430BF4}"/>
              </a:ext>
            </a:extLst>
          </p:cNvPr>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5889722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C943FF-1131-2A0B-5C34-E6046C7871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A09EC9-D311-A2A9-9F1F-7C7E0DB735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A27932-32BA-1802-F879-3128D8784F0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45E1C45-A9D5-89F9-E722-163D31403E12}"/>
              </a:ext>
            </a:extLst>
          </p:cNvPr>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28895920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D5BB4C-6310-FED2-3CDE-5C2E487B26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098B6B-9F08-A0B7-3B1E-474815C8A7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00DC7E-7B0C-84E0-AB3F-7794702B0F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6E244CE-9E70-DF4F-2BC6-7DCDEBAA3F66}"/>
              </a:ext>
            </a:extLst>
          </p:cNvPr>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363593236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76B8A3-2EEA-6CC2-B64E-63F788518C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CEBCA2-D54E-A1E2-C471-90A1E73829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F9C898-BB11-E220-7101-36CD1FF8F98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3A618A7-FF63-DF40-A6DC-ECEFB8C7FF01}"/>
              </a:ext>
            </a:extLst>
          </p:cNvPr>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24782520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5013CC-36C7-469E-2470-B9984037F1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D2F74C-DA1F-E9CC-4622-144385FE69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7A150A-4368-BEAD-5F23-3E3D1653FCB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3F4C364-5D76-BEC2-823F-357E11071412}"/>
              </a:ext>
            </a:extLst>
          </p:cNvPr>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25528491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3EA06-7A06-F4CD-0343-48EE93DA0E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119F91-6D10-EC34-E2F5-C091FC8486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D5868C-A59B-EA2D-58A4-88FB1D1263A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AA8050F-84B1-B486-429F-0191E9233364}"/>
              </a:ext>
            </a:extLst>
          </p:cNvPr>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282720777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BE7FF9-4051-6BB6-140C-5BACE6AB68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C7E712-E8E3-3087-7506-D841BAF499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94888C-FC89-2729-2A2B-CC699B0253A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89278AF-8A4C-68B9-2675-F4AD2FB5A8D9}"/>
              </a:ext>
            </a:extLst>
          </p:cNvPr>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329739706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BB6DF5-5D9A-EB44-906C-F32B69EAC5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825A35-003A-6220-80E1-D70E8CE0F3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324405-5E39-F08A-2547-8501FAABCF6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3BB2FC3-526A-873D-D9FF-9D663CE95AE4}"/>
              </a:ext>
            </a:extLst>
          </p:cNvPr>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3107591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37FE88-F4D8-5DFC-A047-18FDA960BE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A9668D-8298-4066-01AB-B48EF7C475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40E005D-4678-E089-D899-AA53C4DD060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79F065B-D2AA-970D-EA95-A6B7CFC6CBD0}"/>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4226697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C0BCF5-AA6D-84A2-BDED-4C30EAAF3B0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44B60F-87A0-F399-1D87-6E39E0ACA4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4C1388-5806-697F-CB85-70C91793060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69D7099-7C2A-34D7-BBEF-D442B6E7CD6D}"/>
              </a:ext>
            </a:extLst>
          </p:cNvPr>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240145418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05922A-C379-CF7A-94C6-5254A9C928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168564-35FD-BC75-2BCB-663E2906F32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0230D7-144D-AC74-C87C-675A727B64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4C0C42E-698F-75D6-031F-E4094B206691}"/>
              </a:ext>
            </a:extLst>
          </p:cNvPr>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279411514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70A3F-86A5-A9AD-E906-6B8BFD1D66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A320C3-BE04-23E3-BE51-9D6AAED944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04F3CA-6CC3-946D-9CE6-60A2FFDDBB0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2B5A768-10E0-67C9-0A34-8A9D6E7CAF5C}"/>
              </a:ext>
            </a:extLst>
          </p:cNvPr>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82615318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E37141-AA44-CF11-9704-58638A155A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E47FDF-18B5-631A-F843-424C96B383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FBE07F-55D4-C05C-A769-188C8038300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D47C3FC-90B4-6631-7DE8-438C1A37E735}"/>
              </a:ext>
            </a:extLst>
          </p:cNvPr>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228959054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35523F-1476-7680-98DD-F1A445F590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DBC76E-D5A1-E060-C888-340CC907DB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4AAC9D-5D77-DBDC-6674-49C557626A4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E09C618-0D1D-FB33-E45F-8A7F0D6557EA}"/>
              </a:ext>
            </a:extLst>
          </p:cNvPr>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24333671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E91034-B771-5F94-BB37-7FAF6B0959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1E06D1-C8D4-C2A7-9470-4AB4043F1D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45BAAA-4B48-6767-952D-8B22DE6D75D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8500C64-69E5-D3A3-1B7D-4E77718B16BD}"/>
              </a:ext>
            </a:extLst>
          </p:cNvPr>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325887899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A31D3D-0A06-6EBC-CD7D-983E756EF2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8DE206-0FB4-FEAF-6A61-03AF6F4087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10B23B-4374-C60F-629C-545BA0050D6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BBFC7A5-1CAE-3166-32F1-E274E92C8DE5}"/>
              </a:ext>
            </a:extLst>
          </p:cNvPr>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72862129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056416-5FAA-601A-9671-6EE1D11E68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0A9C3B-B1E9-00CA-2BE6-F9C51C9694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3C2D6D-43BC-A7D0-97D5-E00DC16DFE0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263D9E1-51D0-6705-6D84-B8EAA7AB268F}"/>
              </a:ext>
            </a:extLst>
          </p:cNvPr>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177242472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D8B5DC-AA9E-7654-0452-7A28786E9B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1133B5-D3E8-5AB1-88D9-C01959C6FC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1EB71D-D761-5EFF-3AA4-A010189FBCA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5D056D-670E-F5FF-C162-B7DF74FC37DB}"/>
              </a:ext>
            </a:extLst>
          </p:cNvPr>
          <p:cNvSpPr>
            <a:spLocks noGrp="1"/>
          </p:cNvSpPr>
          <p:nvPr>
            <p:ph type="sldNum" sz="quarter" idx="10"/>
          </p:nvPr>
        </p:nvSpPr>
        <p:spPr/>
        <p:txBody>
          <a:bodyPr/>
          <a:lstStyle/>
          <a:p>
            <a:fld id="{F7021451-1387-4CA6-816F-3879F97B5CBC}" type="slidenum">
              <a:rPr lang="en-US"/>
              <a:t>62</a:t>
            </a:fld>
            <a:endParaRPr lang="en-US"/>
          </a:p>
        </p:txBody>
      </p:sp>
    </p:spTree>
    <p:extLst>
      <p:ext uri="{BB962C8B-B14F-4D97-AF65-F5344CB8AC3E}">
        <p14:creationId xmlns:p14="http://schemas.microsoft.com/office/powerpoint/2010/main" val="266816835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05ABB-5AEE-DDB1-8852-62C44218C7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874E44-82CC-7F3B-4D4B-2214FF715A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7C595E-4BAC-71D4-E21F-AAB37A924FB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2D4D5BC-F70A-FAAC-1C18-2E3E361209CC}"/>
              </a:ext>
            </a:extLst>
          </p:cNvPr>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34007342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5145E-C711-0A03-8BD0-592DF69305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178459-2937-FB09-D465-7AC7B41C10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2879A0-C05F-8B74-E302-63BD17999F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7782AD5-3DB3-E12C-69B6-4B862127CBE5}"/>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57488294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9EB2F0-7483-2FCA-4EA0-C093CFF796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84A29F-D6BF-DE40-3A8E-3B9DC18EDC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544472-DF14-06BE-05EB-6DE90E659FC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61B167F-9270-5777-65B3-0BD9BD889804}"/>
              </a:ext>
            </a:extLst>
          </p:cNvPr>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256415184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BF002F-6370-2DB9-90AD-63F9490486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92CAA2-DB95-FE62-0A12-AD28EFAACD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E4FECF-E1AF-14CB-AD3C-C00890BEECD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3AD9367-9D23-2226-BD94-F11508030120}"/>
              </a:ext>
            </a:extLst>
          </p:cNvPr>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172748571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56702-C8AC-F660-B9BD-FE4ED66E07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D808B8-2EA9-5DE6-21A8-1484781354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330E7D-0C9C-008B-1DF5-A37B0163FC4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A8E821-C457-19BB-8B66-DC2550800EEF}"/>
              </a:ext>
            </a:extLst>
          </p:cNvPr>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337899845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2DF6D4-0EFC-C84A-4CDE-3FFB6D8CB8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ACBC04-9FC9-6B8F-6B80-EB81E2D6AD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1E36AE-1204-B741-4573-00CF189DF20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5707722-52D0-C32F-B127-A9B0033C0788}"/>
              </a:ext>
            </a:extLst>
          </p:cNvPr>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292135584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432DF6-9675-0FC8-53DB-5B75640F9B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593875-B68B-51D0-49D9-B6A98A429F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0C940-2A3C-5F97-03DA-0FACE8E4D5B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E3B2CF9-B0B6-4128-FFED-03FC225FEBF2}"/>
              </a:ext>
            </a:extLst>
          </p:cNvPr>
          <p:cNvSpPr>
            <a:spLocks noGrp="1"/>
          </p:cNvSpPr>
          <p:nvPr>
            <p:ph type="sldNum" sz="quarter" idx="10"/>
          </p:nvPr>
        </p:nvSpPr>
        <p:spPr/>
        <p:txBody>
          <a:bodyPr/>
          <a:lstStyle/>
          <a:p>
            <a:fld id="{F7021451-1387-4CA6-816F-3879F97B5CBC}" type="slidenum">
              <a:rPr lang="en-US"/>
              <a:t>69</a:t>
            </a:fld>
            <a:endParaRPr lang="en-US"/>
          </a:p>
        </p:txBody>
      </p:sp>
    </p:spTree>
    <p:extLst>
      <p:ext uri="{BB962C8B-B14F-4D97-AF65-F5344CB8AC3E}">
        <p14:creationId xmlns:p14="http://schemas.microsoft.com/office/powerpoint/2010/main" val="297353198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7B1857-DE87-D0A8-81A0-5EED90F37B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A5B748-2DC8-065A-B45B-B6406411E3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A1C1CB-0BCF-9098-1F46-897E95B4488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316C19A-9AA1-73C7-4CE5-199553B059EC}"/>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8807850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FCB4EE-F111-6903-8DC2-C7B844C8B2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B94974-1F89-AF8B-3100-52110F4237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DDE29A-9E18-4F2F-417A-4D8D6C7E049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A79B2D9-8B75-11BB-6D17-CA73E54175D9}"/>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4265345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BC257F-F688-440B-D8A5-4E2648FF12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29F11C-4031-2DE0-1E9D-BE5148A7BA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D750CB-BBA2-9715-FFFF-3A0F5D8C51A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D11B5AD-9675-3C05-D660-EC0027AEA4D1}"/>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828270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4.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4.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4.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4.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5.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4.png"/><Relationship Id="rId4" Type="http://schemas.openxmlformats.org/officeDocument/2006/relationships/image" Target="../media/image11.png"/></Relationships>
</file>

<file path=ppt/slides/_rels/slide4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5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3.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5.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3.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70.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2.png"/><Relationship Id="rId2" Type="http://schemas.openxmlformats.org/officeDocument/2006/relationships/notesSlide" Target="../notesSlides/notesSlide65.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6.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1" descr="preencoded.png"/>
          <p:cNvPicPr>
            <a:picLocks noChangeAspect="1"/>
          </p:cNvPicPr>
          <p:nvPr/>
        </p:nvPicPr>
        <p:blipFill>
          <a:blip r:embed="rId3"/>
          <a:stretch>
            <a:fillRect/>
          </a:stretch>
        </p:blipFill>
        <p:spPr>
          <a:xfrm>
            <a:off x="0" y="1145248"/>
            <a:ext cx="5010150" cy="3124200"/>
          </a:xfrm>
          <a:prstGeom prst="rect">
            <a:avLst/>
          </a:prstGeom>
        </p:spPr>
      </p:pic>
      <p:pic>
        <p:nvPicPr>
          <p:cNvPr id="4" name="Image 2" descr="preencoded.png"/>
          <p:cNvPicPr>
            <a:picLocks noChangeAspect="1"/>
          </p:cNvPicPr>
          <p:nvPr/>
        </p:nvPicPr>
        <p:blipFill>
          <a:blip r:embed="rId4"/>
          <a:stretch>
            <a:fillRect/>
          </a:stretch>
        </p:blipFill>
        <p:spPr>
          <a:xfrm>
            <a:off x="3678050" y="1128112"/>
            <a:ext cx="1343025" cy="1343025"/>
          </a:xfrm>
          <a:prstGeom prst="rect">
            <a:avLst/>
          </a:prstGeom>
        </p:spPr>
      </p:pic>
      <p:pic>
        <p:nvPicPr>
          <p:cNvPr id="5" name="Image 3"/>
          <p:cNvPicPr>
            <a:picLocks noChangeAspect="1"/>
          </p:cNvPicPr>
          <p:nvPr/>
        </p:nvPicPr>
        <p:blipFill>
          <a:blip r:embed="rId5"/>
          <a:srcRect b="47512"/>
          <a:stretch>
            <a:fillRect/>
          </a:stretch>
        </p:blipFill>
        <p:spPr>
          <a:xfrm>
            <a:off x="11167" y="4257674"/>
            <a:ext cx="7761233" cy="4095634"/>
          </a:xfrm>
          <a:prstGeom prst="rect">
            <a:avLst/>
          </a:prstGeom>
        </p:spPr>
      </p:pic>
      <p:pic>
        <p:nvPicPr>
          <p:cNvPr id="6" name="Image 4" descr="preencoded.png"/>
          <p:cNvPicPr>
            <a:picLocks noChangeAspect="1"/>
          </p:cNvPicPr>
          <p:nvPr/>
        </p:nvPicPr>
        <p:blipFill>
          <a:blip r:embed="rId6"/>
          <a:stretch>
            <a:fillRect/>
          </a:stretch>
        </p:blipFill>
        <p:spPr>
          <a:xfrm>
            <a:off x="4862751" y="6588008"/>
            <a:ext cx="1752600" cy="1778000"/>
          </a:xfrm>
          <a:prstGeom prst="rect">
            <a:avLst/>
          </a:prstGeom>
        </p:spPr>
      </p:pic>
      <p:pic>
        <p:nvPicPr>
          <p:cNvPr id="7" name="Image 5" descr="preencoded.png"/>
          <p:cNvPicPr>
            <a:picLocks noChangeAspect="1"/>
          </p:cNvPicPr>
          <p:nvPr/>
        </p:nvPicPr>
        <p:blipFill>
          <a:blip r:embed="rId7"/>
          <a:stretch>
            <a:fillRect/>
          </a:stretch>
        </p:blipFill>
        <p:spPr>
          <a:xfrm>
            <a:off x="6607635" y="6575308"/>
            <a:ext cx="1171575" cy="1778000"/>
          </a:xfrm>
          <a:prstGeom prst="rect">
            <a:avLst/>
          </a:prstGeom>
        </p:spPr>
      </p:pic>
      <p:pic>
        <p:nvPicPr>
          <p:cNvPr id="8" name="Image 6" descr="preencoded.png"/>
          <p:cNvPicPr>
            <a:picLocks noChangeAspect="1"/>
          </p:cNvPicPr>
          <p:nvPr/>
        </p:nvPicPr>
        <p:blipFill>
          <a:blip r:embed="rId8"/>
          <a:stretch>
            <a:fillRect/>
          </a:stretch>
        </p:blipFill>
        <p:spPr>
          <a:xfrm>
            <a:off x="551487" y="9286170"/>
            <a:ext cx="6652174" cy="190500"/>
          </a:xfrm>
          <a:prstGeom prst="rect">
            <a:avLst/>
          </a:prstGeom>
        </p:spPr>
      </p:pic>
      <p:sp>
        <p:nvSpPr>
          <p:cNvPr id="9" name="Text 0"/>
          <p:cNvSpPr/>
          <p:nvPr/>
        </p:nvSpPr>
        <p:spPr>
          <a:xfrm>
            <a:off x="589348" y="1530953"/>
            <a:ext cx="3429000" cy="2158651"/>
          </a:xfrm>
          <a:prstGeom prst="rect">
            <a:avLst/>
          </a:prstGeom>
          <a:noFill/>
          <a:ln/>
        </p:spPr>
        <p:txBody>
          <a:bodyPr wrap="square" lIns="0" tIns="0" rIns="0" bIns="0" rtlCol="0" anchor="ctr"/>
          <a:lstStyle/>
          <a:p>
            <a:pPr marL="0" indent="0" algn="l">
              <a:lnSpc>
                <a:spcPts val="5500"/>
              </a:lnSpc>
              <a:buNone/>
            </a:pPr>
            <a:r>
              <a:rPr lang="en-US" sz="3600" b="1" dirty="0">
                <a:solidFill>
                  <a:srgbClr val="FFFFFF"/>
                </a:solidFill>
                <a:latin typeface="Titillium Web" panose="00000500000000000000" pitchFamily="2" charset="0"/>
                <a:ea typeface="Arimo" pitchFamily="34" charset="-122"/>
                <a:cs typeface="Arimo" pitchFamily="34" charset="-120"/>
              </a:rPr>
              <a:t>GROWTH </a:t>
            </a:r>
          </a:p>
          <a:p>
            <a:pPr marL="0" indent="0" algn="l">
              <a:lnSpc>
                <a:spcPts val="5500"/>
              </a:lnSpc>
              <a:buNone/>
            </a:pPr>
            <a:r>
              <a:rPr lang="en-US" sz="3600" b="1" dirty="0">
                <a:solidFill>
                  <a:srgbClr val="FFFFFF"/>
                </a:solidFill>
                <a:latin typeface="Titillium Web" panose="00000500000000000000" pitchFamily="2" charset="0"/>
                <a:ea typeface="Arimo" pitchFamily="34" charset="-122"/>
                <a:cs typeface="Arimo" pitchFamily="34" charset="-120"/>
              </a:rPr>
              <a:t>PLAN</a:t>
            </a:r>
          </a:p>
          <a:p>
            <a:pPr marL="0" indent="0" algn="l">
              <a:lnSpc>
                <a:spcPts val="5500"/>
              </a:lnSpc>
              <a:buNone/>
            </a:pPr>
            <a:r>
              <a:rPr lang="en-US" sz="3600" b="1" dirty="0">
                <a:solidFill>
                  <a:srgbClr val="FFFFFF"/>
                </a:solidFill>
                <a:latin typeface="Titillium Web" panose="00000500000000000000" pitchFamily="2" charset="0"/>
                <a:ea typeface="Arimo" pitchFamily="34" charset="-122"/>
                <a:cs typeface="Arimo" pitchFamily="34" charset="-120"/>
              </a:rPr>
              <a:t>REPORT</a:t>
            </a:r>
          </a:p>
        </p:txBody>
      </p:sp>
      <p:sp>
        <p:nvSpPr>
          <p:cNvPr id="10" name="Text 1"/>
          <p:cNvSpPr/>
          <p:nvPr/>
        </p:nvSpPr>
        <p:spPr>
          <a:xfrm>
            <a:off x="586267" y="3215135"/>
            <a:ext cx="3362325" cy="228600"/>
          </a:xfrm>
          <a:prstGeom prst="rect">
            <a:avLst/>
          </a:prstGeom>
          <a:noFill/>
          <a:ln/>
        </p:spPr>
        <p:txBody>
          <a:bodyPr wrap="square" lIns="0" tIns="0" rIns="0" bIns="0" rtlCol="0" anchor="ctr"/>
          <a:lstStyle/>
          <a:p>
            <a:pPr marL="0" indent="0" algn="l">
              <a:lnSpc>
                <a:spcPct val="99141"/>
              </a:lnSpc>
              <a:buNone/>
            </a:pPr>
            <a:r>
              <a:rPr lang="en-US" sz="1200" dirty="0">
                <a:solidFill>
                  <a:srgbClr val="17630E"/>
                </a:solidFill>
                <a:latin typeface="Arimo" pitchFamily="34" charset="0"/>
                <a:ea typeface="Arimo" pitchFamily="34" charset="-122"/>
                <a:cs typeface="Arimo" pitchFamily="34" charset="-120"/>
              </a:rPr>
              <a:t>.</a:t>
            </a:r>
            <a:endParaRPr lang="en-US" sz="1200" dirty="0"/>
          </a:p>
        </p:txBody>
      </p:sp>
      <p:sp>
        <p:nvSpPr>
          <p:cNvPr id="11" name="Text 2"/>
          <p:cNvSpPr/>
          <p:nvPr/>
        </p:nvSpPr>
        <p:spPr>
          <a:xfrm>
            <a:off x="594654" y="432399"/>
            <a:ext cx="1952625" cy="285750"/>
          </a:xfrm>
          <a:prstGeom prst="rect">
            <a:avLst/>
          </a:prstGeom>
          <a:noFill/>
          <a:ln/>
        </p:spPr>
        <p:txBody>
          <a:bodyPr wrap="square" lIns="0" tIns="0" rIns="0" bIns="0" rtlCol="0" anchor="ctr"/>
          <a:lstStyle/>
          <a:p>
            <a:pPr marL="0" indent="0" algn="l">
              <a:lnSpc>
                <a:spcPct val="66563"/>
              </a:lnSpc>
              <a:buNone/>
            </a:pPr>
            <a:endParaRPr lang="en-US" sz="2250" dirty="0"/>
          </a:p>
        </p:txBody>
      </p:sp>
      <p:sp>
        <p:nvSpPr>
          <p:cNvPr id="12" name="Text 3"/>
          <p:cNvSpPr/>
          <p:nvPr/>
        </p:nvSpPr>
        <p:spPr>
          <a:xfrm>
            <a:off x="5517813" y="2457583"/>
            <a:ext cx="1876425" cy="1476375"/>
          </a:xfrm>
          <a:prstGeom prst="rect">
            <a:avLst/>
          </a:prstGeom>
          <a:noFill/>
          <a:ln/>
        </p:spPr>
        <p:txBody>
          <a:bodyPr wrap="square" lIns="0" tIns="0" rIns="0" bIns="0" rtlCol="0" anchor="ctr"/>
          <a:lstStyle/>
          <a:p>
            <a:pPr marL="0" indent="0" algn="l">
              <a:lnSpc>
                <a:spcPct val="91365"/>
              </a:lnSpc>
              <a:buNone/>
            </a:pPr>
            <a:r>
              <a:rPr lang="en-US" sz="1200" b="1" dirty="0">
                <a:solidFill>
                  <a:srgbClr val="000000"/>
                </a:solidFill>
                <a:latin typeface="Titillium Web" panose="00000500000000000000" pitchFamily="2" charset="0"/>
                <a:ea typeface="Arimo" pitchFamily="34" charset="-122"/>
              </a:rPr>
              <a:t>{{</a:t>
            </a:r>
            <a:r>
              <a:rPr lang="en-US" sz="1200" b="1" dirty="0" err="1">
                <a:solidFill>
                  <a:srgbClr val="000000"/>
                </a:solidFill>
                <a:latin typeface="Titillium Web" panose="00000500000000000000" pitchFamily="2" charset="0"/>
                <a:ea typeface="Arimo" pitchFamily="34" charset="-122"/>
              </a:rPr>
              <a:t>companyNameCaps</a:t>
            </a:r>
            <a:r>
              <a:rPr lang="en-US" sz="1200" b="1" dirty="0">
                <a:solidFill>
                  <a:srgbClr val="000000"/>
                </a:solidFill>
                <a:latin typeface="Titillium Web" panose="00000500000000000000" pitchFamily="2" charset="0"/>
                <a:ea typeface="Arimo" pitchFamily="34" charset="-122"/>
              </a:rPr>
              <a:t>}}</a:t>
            </a:r>
          </a:p>
          <a:p>
            <a:pPr marL="0" indent="0" algn="l">
              <a:lnSpc>
                <a:spcPct val="91365"/>
              </a:lnSpc>
              <a:buNone/>
            </a:pPr>
            <a:r>
              <a:rPr lang="en-US" sz="1200" dirty="0">
                <a:solidFill>
                  <a:srgbClr val="000000"/>
                </a:solidFill>
                <a:latin typeface="Titillium Web" panose="00000500000000000000" pitchFamily="2" charset="0"/>
                <a:ea typeface="Arimo" pitchFamily="34" charset="-122"/>
              </a:rPr>
              <a:t> </a:t>
            </a:r>
          </a:p>
          <a:p>
            <a:pPr>
              <a:lnSpc>
                <a:spcPct val="91365"/>
              </a:lnSpc>
            </a:pPr>
            <a:r>
              <a:rPr lang="en-US" sz="1200" dirty="0">
                <a:solidFill>
                  <a:srgbClr val="000000"/>
                </a:solidFill>
                <a:latin typeface="Arimo" pitchFamily="34" charset="0"/>
                <a:ea typeface="Arimo" pitchFamily="34" charset="-122"/>
                <a:cs typeface="Arimo" pitchFamily="34" charset="-120"/>
              </a:rPr>
              <a:t>{{AddressLine1}}</a:t>
            </a:r>
          </a:p>
          <a:p>
            <a:pPr>
              <a:lnSpc>
                <a:spcPct val="91365"/>
              </a:lnSpc>
            </a:pPr>
            <a:r>
              <a:rPr lang="en-US" sz="1200" dirty="0">
                <a:solidFill>
                  <a:srgbClr val="000000"/>
                </a:solidFill>
                <a:latin typeface="Arimo" pitchFamily="34" charset="0"/>
                <a:ea typeface="Arimo" pitchFamily="34" charset="-122"/>
                <a:cs typeface="Arimo" pitchFamily="34" charset="-120"/>
              </a:rPr>
              <a:t>{{AddressLine2}}</a:t>
            </a:r>
          </a:p>
          <a:p>
            <a:pPr>
              <a:lnSpc>
                <a:spcPct val="91365"/>
              </a:lnSpc>
            </a:pPr>
            <a:r>
              <a:rPr lang="en-US" sz="1200" dirty="0">
                <a:solidFill>
                  <a:srgbClr val="000000"/>
                </a:solidFill>
                <a:latin typeface="Arimo" pitchFamily="34" charset="0"/>
                <a:ea typeface="Arimo" pitchFamily="34" charset="-122"/>
                <a:cs typeface="Arimo" pitchFamily="34" charset="-120"/>
              </a:rPr>
              <a:t>{{AddressLine3}}</a:t>
            </a:r>
          </a:p>
          <a:p>
            <a:pPr>
              <a:lnSpc>
                <a:spcPct val="91365"/>
              </a:lnSpc>
            </a:pPr>
            <a:r>
              <a:rPr lang="en-US" sz="1200" dirty="0">
                <a:solidFill>
                  <a:srgbClr val="000000"/>
                </a:solidFill>
                <a:latin typeface="Arimo" pitchFamily="34" charset="0"/>
                <a:ea typeface="Arimo" pitchFamily="34" charset="-122"/>
                <a:cs typeface="Arimo" pitchFamily="34" charset="-120"/>
              </a:rPr>
              <a:t>{{AddressLine4}}</a:t>
            </a:r>
          </a:p>
        </p:txBody>
      </p:sp>
      <p:sp>
        <p:nvSpPr>
          <p:cNvPr id="13" name="Text 4"/>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a:t>
            </a:r>
            <a:r>
              <a:rPr lang="en-US" sz="1200" dirty="0" err="1">
                <a:solidFill>
                  <a:srgbClr val="000000"/>
                </a:solidFill>
                <a:latin typeface="Arimo" pitchFamily="34" charset="0"/>
                <a:ea typeface="Arimo" pitchFamily="34" charset="-122"/>
              </a:rPr>
              <a:t>emailAddress</a:t>
            </a:r>
            <a:r>
              <a:rPr lang="en-US" sz="1200" dirty="0">
                <a:solidFill>
                  <a:srgbClr val="000000"/>
                </a:solidFill>
                <a:latin typeface="Arimo" pitchFamily="34" charset="0"/>
                <a:ea typeface="Arimo" pitchFamily="34" charset="-122"/>
              </a:rPr>
              <a:t>}}</a:t>
            </a:r>
            <a:endParaRPr lang="en-US" sz="1200" dirty="0"/>
          </a:p>
        </p:txBody>
      </p:sp>
      <p:sp>
        <p:nvSpPr>
          <p:cNvPr id="15" name="Rectangle 14">
            <a:extLst>
              <a:ext uri="{FF2B5EF4-FFF2-40B4-BE49-F238E27FC236}">
                <a16:creationId xmlns:a16="http://schemas.microsoft.com/office/drawing/2014/main" id="{2F337D52-9E64-8027-C4E8-B66C600CC413}"/>
              </a:ext>
            </a:extLst>
          </p:cNvPr>
          <p:cNvSpPr/>
          <p:nvPr/>
        </p:nvSpPr>
        <p:spPr>
          <a:xfrm rot="16200000">
            <a:off x="916196" y="7630903"/>
            <a:ext cx="620461" cy="2452852"/>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6" name="TextBox 15">
            <a:extLst>
              <a:ext uri="{FF2B5EF4-FFF2-40B4-BE49-F238E27FC236}">
                <a16:creationId xmlns:a16="http://schemas.microsoft.com/office/drawing/2014/main" id="{F545D08D-0EF6-4BFE-FE2C-317121A1B051}"/>
              </a:ext>
            </a:extLst>
          </p:cNvPr>
          <p:cNvSpPr txBox="1"/>
          <p:nvPr/>
        </p:nvSpPr>
        <p:spPr>
          <a:xfrm>
            <a:off x="-12701" y="8648700"/>
            <a:ext cx="2452853"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a:t>
            </a:r>
            <a:r>
              <a:rPr lang="en-ZA" sz="2000" b="1" dirty="0" err="1">
                <a:solidFill>
                  <a:schemeClr val="bg1"/>
                </a:solidFill>
                <a:latin typeface="Titillium Web" panose="00000500000000000000" pitchFamily="2" charset="0"/>
              </a:rPr>
              <a:t>reportDate</a:t>
            </a:r>
            <a:r>
              <a:rPr lang="en-ZA" sz="2000" b="1" dirty="0">
                <a:solidFill>
                  <a:schemeClr val="bg1"/>
                </a:solidFill>
                <a:latin typeface="Titillium Web" panose="00000500000000000000" pitchFamily="2" charset="0"/>
              </a:rPr>
              <a: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5" name="Image 3" descr="preencoded.png"/>
          <p:cNvPicPr>
            <a:picLocks noChangeAspect="1"/>
          </p:cNvPicPr>
          <p:nvPr/>
        </p:nvPicPr>
        <p:blipFill>
          <a:blip r:embed="rId3"/>
          <a:stretch>
            <a:fillRect/>
          </a:stretch>
        </p:blipFill>
        <p:spPr>
          <a:xfrm>
            <a:off x="796962" y="919932"/>
            <a:ext cx="6177705" cy="190500"/>
          </a:xfrm>
          <a:prstGeom prst="rect">
            <a:avLst/>
          </a:prstGeom>
        </p:spPr>
      </p:pic>
      <p:sp>
        <p:nvSpPr>
          <p:cNvPr id="8" name="Text 0"/>
          <p:cNvSpPr/>
          <p:nvPr/>
        </p:nvSpPr>
        <p:spPr>
          <a:xfrm>
            <a:off x="796962" y="1915673"/>
            <a:ext cx="4390676" cy="38148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1.2 Key Growth Objectives</a:t>
            </a:r>
            <a:endParaRPr lang="en-US" sz="2800" dirty="0">
              <a:latin typeface="Titillium Web" panose="00000500000000000000" pitchFamily="2" charset="0"/>
            </a:endParaRPr>
          </a:p>
        </p:txBody>
      </p:sp>
      <p:sp>
        <p:nvSpPr>
          <p:cNvPr id="9" name="Text 1"/>
          <p:cNvSpPr/>
          <p:nvPr/>
        </p:nvSpPr>
        <p:spPr>
          <a:xfrm>
            <a:off x="879565" y="2474865"/>
            <a:ext cx="4514850" cy="6808835"/>
          </a:xfrm>
          <a:prstGeom prst="rect">
            <a:avLst/>
          </a:prstGeom>
          <a:noFill/>
          <a:ln/>
        </p:spPr>
        <p:txBody>
          <a:bodyPr wrap="square" lIns="0" tIns="0" rIns="0" bIns="0" rtlCol="0" anchor="ctr"/>
          <a:lstStyle/>
          <a:p>
            <a:pPr>
              <a:lnSpc>
                <a:spcPts val="1600"/>
              </a:lnSpc>
              <a:spcBef>
                <a:spcPts val="1200"/>
              </a:spcBef>
              <a:spcAft>
                <a:spcPts val="600"/>
              </a:spcAft>
            </a:pPr>
            <a:r>
              <a:rPr lang="en-US" sz="1200" dirty="0">
                <a:latin typeface="Titillium Web" panose="00000500000000000000" pitchFamily="2" charset="0"/>
              </a:rPr>
              <a:t>{{</a:t>
            </a:r>
            <a:r>
              <a:rPr lang="en-US" sz="1200" dirty="0" err="1">
                <a:latin typeface="Titillium Web" panose="00000500000000000000" pitchFamily="2" charset="0"/>
              </a:rPr>
              <a:t>prelimFindsIntro</a:t>
            </a:r>
            <a:r>
              <a:rPr lang="en-US" sz="1200" dirty="0">
                <a:latin typeface="Titillium Web" panose="00000500000000000000" pitchFamily="2" charset="0"/>
              </a:rPr>
              <a:t>}}</a:t>
            </a:r>
          </a:p>
          <a:p>
            <a:pPr>
              <a:lnSpc>
                <a:spcPts val="1600"/>
              </a:lnSpc>
              <a:spcBef>
                <a:spcPts val="600"/>
              </a:spcBef>
              <a:spcAft>
                <a:spcPts val="600"/>
              </a:spcAft>
            </a:pPr>
            <a:r>
              <a:rPr lang="en-GB" sz="1200" b="1" dirty="0">
                <a:solidFill>
                  <a:srgbClr val="1D1D1D"/>
                </a:solidFill>
                <a:latin typeface="Titillium Web" pitchFamily="34" charset="0"/>
                <a:ea typeface="Titillium Web" pitchFamily="34" charset="-122"/>
                <a:cs typeface="Titillium Web" pitchFamily="34" charset="-120"/>
              </a:rPr>
              <a:t>Financial Position:  </a:t>
            </a:r>
          </a:p>
          <a:p>
            <a:pPr>
              <a:lnSpc>
                <a:spcPts val="1600"/>
              </a:lnSpc>
              <a:spcAft>
                <a:spcPts val="600"/>
              </a:spcAft>
            </a:pPr>
            <a:r>
              <a:rPr lang="en-US" sz="1200" dirty="0">
                <a:solidFill>
                  <a:srgbClr val="1D1D1D"/>
                </a:solidFill>
                <a:latin typeface="Titillium Web" pitchFamily="34" charset="0"/>
                <a:ea typeface="Titillium Web" pitchFamily="34" charset="-122"/>
                <a:cs typeface="Titillium Web" pitchFamily="34" charset="-120"/>
              </a:rPr>
              <a:t>{{</a:t>
            </a:r>
            <a:r>
              <a:rPr lang="en-US" sz="1200" dirty="0" err="1">
                <a:solidFill>
                  <a:srgbClr val="1D1D1D"/>
                </a:solidFill>
                <a:latin typeface="Titillium Web" pitchFamily="34" charset="0"/>
                <a:ea typeface="Titillium Web" pitchFamily="34" charset="-122"/>
                <a:cs typeface="Titillium Web" pitchFamily="34" charset="-120"/>
              </a:rPr>
              <a:t>finPos</a:t>
            </a:r>
            <a:r>
              <a:rPr lang="en-US" sz="1200" dirty="0">
                <a:solidFill>
                  <a:srgbClr val="1D1D1D"/>
                </a:solidFill>
                <a:latin typeface="Titillium Web" pitchFamily="34" charset="0"/>
                <a:ea typeface="Titillium Web" pitchFamily="34" charset="-122"/>
                <a:cs typeface="Titillium Web" pitchFamily="34" charset="-120"/>
              </a:rPr>
              <a:t>}}</a:t>
            </a:r>
          </a:p>
          <a:p>
            <a:pPr>
              <a:lnSpc>
                <a:spcPts val="1600"/>
              </a:lnSpc>
              <a:spcBef>
                <a:spcPts val="600"/>
              </a:spcBef>
              <a:spcAft>
                <a:spcPts val="600"/>
              </a:spcAft>
            </a:pPr>
            <a:r>
              <a:rPr lang="en-GB" sz="1200" b="1" dirty="0">
                <a:solidFill>
                  <a:srgbClr val="1D1D1D"/>
                </a:solidFill>
                <a:latin typeface="Titillium Web" pitchFamily="34" charset="0"/>
              </a:rPr>
              <a:t>IT Infrastructure:  </a:t>
            </a:r>
          </a:p>
          <a:p>
            <a:pPr>
              <a:lnSpc>
                <a:spcPts val="1600"/>
              </a:lnSpc>
              <a:spcAft>
                <a:spcPts val="600"/>
              </a:spcAft>
            </a:pPr>
            <a:r>
              <a:rPr lang="en-US" sz="1200" dirty="0">
                <a:solidFill>
                  <a:srgbClr val="1D1D1D"/>
                </a:solidFill>
                <a:latin typeface="Titillium Web" pitchFamily="34" charset="0"/>
                <a:ea typeface="Titillium Web" pitchFamily="34" charset="-122"/>
                <a:cs typeface="Titillium Web" pitchFamily="34" charset="-120"/>
              </a:rPr>
              <a:t>{{</a:t>
            </a:r>
            <a:r>
              <a:rPr lang="en-US" sz="1200" dirty="0" err="1">
                <a:solidFill>
                  <a:srgbClr val="1D1D1D"/>
                </a:solidFill>
                <a:latin typeface="Titillium Web" pitchFamily="34" charset="0"/>
                <a:ea typeface="Titillium Web" pitchFamily="34" charset="-122"/>
                <a:cs typeface="Titillium Web" pitchFamily="34" charset="-120"/>
              </a:rPr>
              <a:t>itInfs</a:t>
            </a:r>
            <a:r>
              <a:rPr lang="en-US" sz="1200" dirty="0">
                <a:solidFill>
                  <a:srgbClr val="1D1D1D"/>
                </a:solidFill>
                <a:latin typeface="Titillium Web" pitchFamily="34" charset="0"/>
                <a:ea typeface="Titillium Web" pitchFamily="34" charset="-122"/>
                <a:cs typeface="Titillium Web" pitchFamily="34" charset="-120"/>
              </a:rPr>
              <a:t>}}</a:t>
            </a:r>
          </a:p>
          <a:p>
            <a:pPr>
              <a:lnSpc>
                <a:spcPts val="1600"/>
              </a:lnSpc>
              <a:spcBef>
                <a:spcPts val="600"/>
              </a:spcBef>
              <a:spcAft>
                <a:spcPts val="600"/>
              </a:spcAft>
            </a:pPr>
            <a:r>
              <a:rPr lang="en-GB" sz="1200" b="1" dirty="0">
                <a:solidFill>
                  <a:srgbClr val="1D1D1D"/>
                </a:solidFill>
                <a:latin typeface="Titillium Web" pitchFamily="34" charset="0"/>
              </a:rPr>
              <a:t>Operational Capacity: </a:t>
            </a:r>
          </a:p>
          <a:p>
            <a:pPr>
              <a:lnSpc>
                <a:spcPts val="1600"/>
              </a:lnSpc>
              <a:spcAft>
                <a:spcPts val="600"/>
              </a:spcAft>
            </a:pPr>
            <a:r>
              <a:rPr lang="en-US" sz="1200" dirty="0">
                <a:solidFill>
                  <a:srgbClr val="1D1D1D"/>
                </a:solidFill>
                <a:latin typeface="Titillium Web" pitchFamily="34" charset="0"/>
                <a:ea typeface="Titillium Web" pitchFamily="34" charset="-122"/>
                <a:cs typeface="Titillium Web" pitchFamily="34" charset="-120"/>
              </a:rPr>
              <a:t>{{</a:t>
            </a:r>
            <a:r>
              <a:rPr lang="en-US" sz="1200" dirty="0" err="1">
                <a:solidFill>
                  <a:srgbClr val="1D1D1D"/>
                </a:solidFill>
                <a:latin typeface="Titillium Web" pitchFamily="34" charset="0"/>
                <a:ea typeface="Titillium Web" pitchFamily="34" charset="-122"/>
                <a:cs typeface="Titillium Web" pitchFamily="34" charset="-120"/>
              </a:rPr>
              <a:t>opCap</a:t>
            </a:r>
            <a:r>
              <a:rPr lang="en-US" sz="1200" dirty="0">
                <a:solidFill>
                  <a:srgbClr val="1D1D1D"/>
                </a:solidFill>
                <a:latin typeface="Titillium Web" pitchFamily="34" charset="0"/>
                <a:ea typeface="Titillium Web" pitchFamily="34" charset="-122"/>
                <a:cs typeface="Titillium Web" pitchFamily="34" charset="-120"/>
              </a:rPr>
              <a:t>}}</a:t>
            </a:r>
          </a:p>
          <a:p>
            <a:pPr>
              <a:lnSpc>
                <a:spcPts val="1600"/>
              </a:lnSpc>
              <a:spcBef>
                <a:spcPts val="600"/>
              </a:spcBef>
              <a:spcAft>
                <a:spcPts val="600"/>
              </a:spcAft>
            </a:pPr>
            <a:r>
              <a:rPr lang="en-GB" sz="1200" b="1" dirty="0">
                <a:solidFill>
                  <a:srgbClr val="1D1D1D"/>
                </a:solidFill>
                <a:latin typeface="Titillium Web" pitchFamily="34" charset="0"/>
                <a:ea typeface="Titillium Web" pitchFamily="34" charset="-122"/>
                <a:cs typeface="Titillium Web" pitchFamily="34" charset="-120"/>
              </a:rPr>
              <a:t>Market Position:  </a:t>
            </a:r>
          </a:p>
          <a:p>
            <a:pPr>
              <a:lnSpc>
                <a:spcPts val="1600"/>
              </a:lnSpc>
              <a:spcAft>
                <a:spcPts val="600"/>
              </a:spcAft>
            </a:pPr>
            <a:r>
              <a:rPr lang="en-US" sz="1200" dirty="0">
                <a:solidFill>
                  <a:srgbClr val="1D1D1D"/>
                </a:solidFill>
                <a:latin typeface="Titillium Web" pitchFamily="34" charset="0"/>
                <a:ea typeface="Titillium Web" pitchFamily="34" charset="-122"/>
                <a:cs typeface="Titillium Web" pitchFamily="34" charset="-120"/>
              </a:rPr>
              <a:t>{{</a:t>
            </a:r>
            <a:r>
              <a:rPr lang="en-US" sz="1200" dirty="0" err="1">
                <a:solidFill>
                  <a:srgbClr val="1D1D1D"/>
                </a:solidFill>
                <a:latin typeface="Titillium Web" pitchFamily="34" charset="0"/>
                <a:ea typeface="Titillium Web" pitchFamily="34" charset="-122"/>
                <a:cs typeface="Titillium Web" pitchFamily="34" charset="-120"/>
              </a:rPr>
              <a:t>marketPos</a:t>
            </a:r>
            <a:r>
              <a:rPr lang="en-US" sz="1200" dirty="0">
                <a:solidFill>
                  <a:srgbClr val="1D1D1D"/>
                </a:solidFill>
                <a:latin typeface="Titillium Web" pitchFamily="34" charset="0"/>
                <a:ea typeface="Titillium Web" pitchFamily="34" charset="-122"/>
                <a:cs typeface="Titillium Web" pitchFamily="34" charset="-120"/>
              </a:rPr>
              <a:t>}}</a:t>
            </a:r>
          </a:p>
          <a:p>
            <a:pPr>
              <a:lnSpc>
                <a:spcPts val="1600"/>
              </a:lnSpc>
              <a:spcBef>
                <a:spcPts val="600"/>
              </a:spcBef>
              <a:spcAft>
                <a:spcPts val="600"/>
              </a:spcAft>
            </a:pPr>
            <a:r>
              <a:rPr lang="en-GB" sz="1200" b="1" dirty="0">
                <a:solidFill>
                  <a:srgbClr val="1D1D1D"/>
                </a:solidFill>
                <a:latin typeface="Titillium Web" pitchFamily="34" charset="0"/>
                <a:ea typeface="Titillium Web" pitchFamily="34" charset="-122"/>
                <a:cs typeface="Titillium Web" pitchFamily="34" charset="-120"/>
              </a:rPr>
              <a:t>Governance: </a:t>
            </a:r>
          </a:p>
          <a:p>
            <a:pPr>
              <a:lnSpc>
                <a:spcPts val="1600"/>
              </a:lnSpc>
              <a:spcAft>
                <a:spcPts val="600"/>
              </a:spcAft>
            </a:pPr>
            <a:r>
              <a:rPr lang="en-US" sz="1200" dirty="0">
                <a:solidFill>
                  <a:srgbClr val="1D1D1D"/>
                </a:solidFill>
                <a:latin typeface="Titillium Web" pitchFamily="34" charset="0"/>
                <a:ea typeface="Titillium Web" pitchFamily="34" charset="-122"/>
                <a:cs typeface="Titillium Web" pitchFamily="34" charset="-120"/>
              </a:rPr>
              <a:t>{{</a:t>
            </a:r>
            <a:r>
              <a:rPr lang="en-US" sz="1200" dirty="0" err="1">
                <a:solidFill>
                  <a:srgbClr val="1D1D1D"/>
                </a:solidFill>
                <a:latin typeface="Titillium Web" pitchFamily="34" charset="0"/>
                <a:ea typeface="Titillium Web" pitchFamily="34" charset="-122"/>
                <a:cs typeface="Titillium Web" pitchFamily="34" charset="-120"/>
              </a:rPr>
              <a:t>govPos</a:t>
            </a:r>
            <a:r>
              <a:rPr lang="en-US" sz="1200" dirty="0">
                <a:solidFill>
                  <a:srgbClr val="1D1D1D"/>
                </a:solidFill>
                <a:latin typeface="Titillium Web" pitchFamily="34" charset="0"/>
                <a:ea typeface="Titillium Web" pitchFamily="34" charset="-122"/>
                <a:cs typeface="Titillium Web" pitchFamily="34" charset="-120"/>
              </a:rPr>
              <a:t>}}</a:t>
            </a:r>
            <a:endParaRPr lang="en-US" sz="1050" dirty="0"/>
          </a:p>
        </p:txBody>
      </p:sp>
      <p:sp>
        <p:nvSpPr>
          <p:cNvPr id="10" name="Text 2"/>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10</a:t>
            </a:r>
            <a:endParaRPr lang="en-US" sz="1000" b="1" dirty="0">
              <a:latin typeface="Titillium Web" panose="00000500000000000000" pitchFamily="2" charset="0"/>
            </a:endParaRPr>
          </a:p>
        </p:txBody>
      </p:sp>
      <p:sp>
        <p:nvSpPr>
          <p:cNvPr id="13" name="Text 5"/>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sp>
        <p:nvSpPr>
          <p:cNvPr id="2" name="Flowchart: Connector 1">
            <a:extLst>
              <a:ext uri="{FF2B5EF4-FFF2-40B4-BE49-F238E27FC236}">
                <a16:creationId xmlns:a16="http://schemas.microsoft.com/office/drawing/2014/main" id="{D41E080E-A352-DDDB-B8DB-D5D5A2651327}"/>
              </a:ext>
            </a:extLst>
          </p:cNvPr>
          <p:cNvSpPr/>
          <p:nvPr/>
        </p:nvSpPr>
        <p:spPr>
          <a:xfrm>
            <a:off x="705513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6285A01A-64F1-FFBA-00BA-A44DB1A2061A}"/>
              </a:ext>
            </a:extLst>
          </p:cNvPr>
          <p:cNvGrpSpPr/>
          <p:nvPr/>
        </p:nvGrpSpPr>
        <p:grpSpPr>
          <a:xfrm>
            <a:off x="5999045" y="7407697"/>
            <a:ext cx="1314450" cy="1449210"/>
            <a:chOff x="5999045" y="7407697"/>
            <a:chExt cx="1314450" cy="1449210"/>
          </a:xfrm>
        </p:grpSpPr>
        <p:sp>
          <p:nvSpPr>
            <p:cNvPr id="16" name="Text 4">
              <a:extLst>
                <a:ext uri="{FF2B5EF4-FFF2-40B4-BE49-F238E27FC236}">
                  <a16:creationId xmlns:a16="http://schemas.microsoft.com/office/drawing/2014/main" id="{DEE1AE6D-E739-6378-6153-5B6C18A9897E}"/>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64B03C1F-1FD3-39BF-6693-663B1186475A}"/>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18" name="Group 17">
            <a:extLst>
              <a:ext uri="{FF2B5EF4-FFF2-40B4-BE49-F238E27FC236}">
                <a16:creationId xmlns:a16="http://schemas.microsoft.com/office/drawing/2014/main" id="{2AB382AF-F903-EE38-6B67-ECDB4A1B990D}"/>
              </a:ext>
            </a:extLst>
          </p:cNvPr>
          <p:cNvGrpSpPr/>
          <p:nvPr/>
        </p:nvGrpSpPr>
        <p:grpSpPr>
          <a:xfrm>
            <a:off x="5657974" y="1412484"/>
            <a:ext cx="1382886" cy="1387866"/>
            <a:chOff x="5591781" y="1412484"/>
            <a:chExt cx="1382886" cy="1387866"/>
          </a:xfrm>
        </p:grpSpPr>
        <p:sp>
          <p:nvSpPr>
            <p:cNvPr id="19" name="Rectangle 18">
              <a:extLst>
                <a:ext uri="{FF2B5EF4-FFF2-40B4-BE49-F238E27FC236}">
                  <a16:creationId xmlns:a16="http://schemas.microsoft.com/office/drawing/2014/main" id="{B1186824-017A-B3E7-37BF-49175DF717A4}"/>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0" name="Picture 19">
              <a:extLst>
                <a:ext uri="{FF2B5EF4-FFF2-40B4-BE49-F238E27FC236}">
                  <a16:creationId xmlns:a16="http://schemas.microsoft.com/office/drawing/2014/main" id="{D0819082-E70B-5054-ABF5-AD77CD60C11F}"/>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1" name="Rectangle 20">
              <a:extLst>
                <a:ext uri="{FF2B5EF4-FFF2-40B4-BE49-F238E27FC236}">
                  <a16:creationId xmlns:a16="http://schemas.microsoft.com/office/drawing/2014/main" id="{D31A073A-B994-639F-C630-7376EC4A4DA0}"/>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D573DE-BF0A-E81E-5B3E-0C326BAF57AF}"/>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5A1578F-2F67-D544-49E1-523B7526EC50}"/>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C83EF144-E474-EC2A-01B9-9F2996FAF6C8}"/>
              </a:ext>
            </a:extLst>
          </p:cNvPr>
          <p:cNvSpPr/>
          <p:nvPr/>
        </p:nvSpPr>
        <p:spPr>
          <a:xfrm>
            <a:off x="807232" y="1982004"/>
            <a:ext cx="4956762" cy="247056"/>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1.3 Domain Interventions </a:t>
            </a:r>
          </a:p>
        </p:txBody>
      </p:sp>
      <p:sp>
        <p:nvSpPr>
          <p:cNvPr id="7" name="Text 1">
            <a:extLst>
              <a:ext uri="{FF2B5EF4-FFF2-40B4-BE49-F238E27FC236}">
                <a16:creationId xmlns:a16="http://schemas.microsoft.com/office/drawing/2014/main" id="{8F037B85-9411-681F-AFC2-F168BD5596E5}"/>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2207AC67-CC4C-A34B-BF45-0843D3215504}"/>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B4B8DE09-02C5-4F67-FDE7-6931D1395EAD}"/>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2" name="Text 4">
            <a:extLst>
              <a:ext uri="{FF2B5EF4-FFF2-40B4-BE49-F238E27FC236}">
                <a16:creationId xmlns:a16="http://schemas.microsoft.com/office/drawing/2014/main" id="{F3D02157-DB46-56F3-5BC7-7B8DF9663ED3}"/>
              </a:ext>
            </a:extLst>
          </p:cNvPr>
          <p:cNvSpPr/>
          <p:nvPr/>
        </p:nvSpPr>
        <p:spPr>
          <a:xfrm>
            <a:off x="796963" y="6841390"/>
            <a:ext cx="5709296" cy="464717"/>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1: </a:t>
            </a:r>
            <a:r>
              <a:rPr lang="en-US" sz="1425" dirty="0">
                <a:solidFill>
                  <a:srgbClr val="2B2B35"/>
                </a:solidFill>
                <a:latin typeface="Titillium Web" panose="00000500000000000000" pitchFamily="2" charset="0"/>
                <a:ea typeface="Roboto Condensed" pitchFamily="34" charset="-122"/>
                <a:cs typeface="Roboto Condensed" pitchFamily="34" charset="-120"/>
              </a:rPr>
              <a:t>Consolidated Budget Estimates by Domain </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F66C513C-E581-42DB-F455-EE2EEB9E9D5B}"/>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sp>
        <p:nvSpPr>
          <p:cNvPr id="11" name="TextBox 10">
            <a:extLst>
              <a:ext uri="{FF2B5EF4-FFF2-40B4-BE49-F238E27FC236}">
                <a16:creationId xmlns:a16="http://schemas.microsoft.com/office/drawing/2014/main" id="{D56687BC-6891-5B2D-733E-B99EB31821CC}"/>
              </a:ext>
            </a:extLst>
          </p:cNvPr>
          <p:cNvSpPr txBox="1"/>
          <p:nvPr/>
        </p:nvSpPr>
        <p:spPr>
          <a:xfrm>
            <a:off x="796962" y="2544161"/>
            <a:ext cx="4794819" cy="1523494"/>
          </a:xfrm>
          <a:prstGeom prst="rect">
            <a:avLst/>
          </a:prstGeom>
          <a:noFill/>
        </p:spPr>
        <p:txBody>
          <a:bodyPr wrap="square" rtlCol="0">
            <a:spAutoFit/>
          </a:bodyPr>
          <a:lstStyle/>
          <a:p>
            <a:pPr>
              <a:lnSpc>
                <a:spcPts val="1600"/>
              </a:lnSpc>
              <a:spcBef>
                <a:spcPts val="600"/>
              </a:spcBef>
            </a:pPr>
            <a:r>
              <a:rPr lang="en-US" sz="1200" dirty="0">
                <a:latin typeface="Titillium Web" panose="00000500000000000000" pitchFamily="2" charset="0"/>
              </a:rPr>
              <a:t>The diagnostic assessment of {{</a:t>
            </a:r>
            <a:r>
              <a:rPr lang="en-US" sz="1200" dirty="0" err="1">
                <a:latin typeface="Titillium Web" panose="00000500000000000000" pitchFamily="2" charset="0"/>
              </a:rPr>
              <a:t>companyNameCaps</a:t>
            </a:r>
            <a:r>
              <a:rPr lang="en-US" sz="1200" dirty="0">
                <a:latin typeface="Titillium Web" panose="00000500000000000000" pitchFamily="2" charset="0"/>
              </a:rPr>
              <a:t>}}revealed varying levels of institutional readiness across five critical domains. The table below summarizes the key interventions required to close the gaps identified in each domain. These interventions are directly linked to documented weaknesses and opportunities and serve as the foundation for the domain-specific plans presented in subsequent chapters.</a:t>
            </a:r>
          </a:p>
        </p:txBody>
      </p:sp>
      <p:graphicFrame>
        <p:nvGraphicFramePr>
          <p:cNvPr id="15" name="Table 14">
            <a:extLst>
              <a:ext uri="{FF2B5EF4-FFF2-40B4-BE49-F238E27FC236}">
                <a16:creationId xmlns:a16="http://schemas.microsoft.com/office/drawing/2014/main" id="{333215FE-2C01-ACEA-FFA8-C650ACA45D16}"/>
              </a:ext>
            </a:extLst>
          </p:cNvPr>
          <p:cNvGraphicFramePr>
            <a:graphicFrameLocks noGrp="1"/>
          </p:cNvGraphicFramePr>
          <p:nvPr>
            <p:extLst>
              <p:ext uri="{D42A27DB-BD31-4B8C-83A1-F6EECF244321}">
                <p14:modId xmlns:p14="http://schemas.microsoft.com/office/powerpoint/2010/main" val="481473878"/>
              </p:ext>
            </p:extLst>
          </p:nvPr>
        </p:nvGraphicFramePr>
        <p:xfrm>
          <a:off x="796962" y="4148463"/>
          <a:ext cx="6177706" cy="2482596"/>
        </p:xfrm>
        <a:graphic>
          <a:graphicData uri="http://schemas.openxmlformats.org/drawingml/2006/table">
            <a:tbl>
              <a:tblPr firstRow="1" firstCol="1" bandRow="1">
                <a:tableStyleId>{7E9639D4-E3E2-4D34-9284-5A2195B3D0D7}</a:tableStyleId>
              </a:tblPr>
              <a:tblGrid>
                <a:gridCol w="2612988">
                  <a:extLst>
                    <a:ext uri="{9D8B030D-6E8A-4147-A177-3AD203B41FA5}">
                      <a16:colId xmlns:a16="http://schemas.microsoft.com/office/drawing/2014/main" val="3794249730"/>
                    </a:ext>
                  </a:extLst>
                </a:gridCol>
                <a:gridCol w="3564718">
                  <a:extLst>
                    <a:ext uri="{9D8B030D-6E8A-4147-A177-3AD203B41FA5}">
                      <a16:colId xmlns:a16="http://schemas.microsoft.com/office/drawing/2014/main" val="3596275774"/>
                    </a:ext>
                  </a:extLst>
                </a:gridCol>
              </a:tblGrid>
              <a:tr h="413766">
                <a:tc>
                  <a:txBody>
                    <a:bodyPr/>
                    <a:lstStyle/>
                    <a:p>
                      <a:pPr algn="l">
                        <a:lnSpc>
                          <a:spcPct val="115000"/>
                        </a:lnSpc>
                        <a:spcBef>
                          <a:spcPts val="1200"/>
                        </a:spcBef>
                        <a:spcAft>
                          <a:spcPts val="1000"/>
                        </a:spcAft>
                        <a:buNone/>
                      </a:pPr>
                      <a:r>
                        <a:rPr lang="en-US" sz="1200" kern="0" dirty="0">
                          <a:effectLst/>
                          <a:latin typeface="Titillium Web" panose="00000500000000000000" pitchFamily="2" charset="0"/>
                          <a:ea typeface="Aptos" panose="020B0004020202020204" pitchFamily="34" charset="0"/>
                          <a:cs typeface="Times New Roman" panose="02020603050405020304" pitchFamily="18" charset="0"/>
                        </a:rPr>
                        <a:t>D</a:t>
                      </a:r>
                      <a:r>
                        <a:rPr lang="en-ZA" sz="1200" kern="0" dirty="0">
                          <a:effectLst/>
                          <a:latin typeface="Titillium Web" panose="00000500000000000000" pitchFamily="2" charset="0"/>
                          <a:ea typeface="Aptos" panose="020B0004020202020204" pitchFamily="34" charset="0"/>
                          <a:cs typeface="Times New Roman" panose="02020603050405020304" pitchFamily="18" charset="0"/>
                        </a:rPr>
                        <a:t>omain </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1200"/>
                        </a:spcBef>
                        <a:spcAft>
                          <a:spcPts val="1000"/>
                        </a:spcAft>
                        <a:buNone/>
                      </a:pPr>
                      <a:r>
                        <a:rPr lang="en-US" sz="1200" kern="0" dirty="0">
                          <a:effectLst/>
                          <a:latin typeface="Titillium Web" panose="00000500000000000000" pitchFamily="2" charset="0"/>
                          <a:ea typeface="Aptos" panose="020B0004020202020204" pitchFamily="34" charset="0"/>
                          <a:cs typeface="Times New Roman" panose="02020603050405020304" pitchFamily="18" charset="0"/>
                        </a:rPr>
                        <a:t>Key Interventions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2455653681"/>
                  </a:ext>
                </a:extLst>
              </a:tr>
              <a:tr h="413766">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Financial Position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finPos</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1633843"/>
                  </a:ext>
                </a:extLst>
              </a:tr>
              <a:tr h="413766">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IT Infrastructure</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100" u="none" strike="noStrike" cap="none" dirty="0">
                          <a:latin typeface="Titillium Web"/>
                          <a:ea typeface="Titillium Web"/>
                          <a:cs typeface="Titillium Web"/>
                          <a:sym typeface="Titillium Web"/>
                        </a:rPr>
                        <a:t>{{</a:t>
                      </a:r>
                      <a:r>
                        <a:rPr lang="en-US" sz="1100" u="none" strike="noStrike" cap="none" dirty="0" err="1">
                          <a:latin typeface="Titillium Web"/>
                          <a:ea typeface="Titillium Web"/>
                          <a:cs typeface="Titillium Web"/>
                          <a:sym typeface="Titillium Web"/>
                        </a:rPr>
                        <a:t>itInf</a:t>
                      </a:r>
                      <a:r>
                        <a:rPr lang="en-US" sz="11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1890043"/>
                  </a:ext>
                </a:extLst>
              </a:tr>
              <a:tr h="413766">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Operational Capacity</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opCap</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9046591"/>
                  </a:ext>
                </a:extLst>
              </a:tr>
              <a:tr h="413766">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Market Position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marPos</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77724360"/>
                  </a:ext>
                </a:extLst>
              </a:tr>
              <a:tr h="413766">
                <a:tc>
                  <a:txBody>
                    <a:bodyPr/>
                    <a:lstStyle/>
                    <a:p>
                      <a:pPr>
                        <a:lnSpc>
                          <a:spcPct val="115000"/>
                        </a:lnSpc>
                        <a:spcBef>
                          <a:spcPts val="1200"/>
                        </a:spcBef>
                        <a:spcAft>
                          <a:spcPts val="1000"/>
                        </a:spcAft>
                        <a:buNone/>
                      </a:pPr>
                      <a:r>
                        <a:rPr lang="en-ZA" sz="1100" kern="100" dirty="0">
                          <a:effectLst/>
                          <a:latin typeface="Titillium Web" panose="00000500000000000000" pitchFamily="2" charset="0"/>
                          <a:ea typeface="Aptos" panose="020B0004020202020204" pitchFamily="34" charset="0"/>
                          <a:cs typeface="Times New Roman" panose="02020603050405020304" pitchFamily="18" charset="0"/>
                        </a:rPr>
                        <a:t>Governance</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{{governance}}</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6372949"/>
                  </a:ext>
                </a:extLst>
              </a:tr>
            </a:tbl>
          </a:graphicData>
        </a:graphic>
      </p:graphicFrame>
      <p:grpSp>
        <p:nvGrpSpPr>
          <p:cNvPr id="2" name="Group 1">
            <a:extLst>
              <a:ext uri="{FF2B5EF4-FFF2-40B4-BE49-F238E27FC236}">
                <a16:creationId xmlns:a16="http://schemas.microsoft.com/office/drawing/2014/main" id="{0FAFDFC9-0702-E38C-1EA0-955D3457304E}"/>
              </a:ext>
            </a:extLst>
          </p:cNvPr>
          <p:cNvGrpSpPr/>
          <p:nvPr/>
        </p:nvGrpSpPr>
        <p:grpSpPr>
          <a:xfrm>
            <a:off x="5999045" y="7407697"/>
            <a:ext cx="1314450" cy="1449210"/>
            <a:chOff x="5999045" y="7407697"/>
            <a:chExt cx="1314450" cy="1449210"/>
          </a:xfrm>
        </p:grpSpPr>
        <p:sp>
          <p:nvSpPr>
            <p:cNvPr id="3" name="Text 4">
              <a:extLst>
                <a:ext uri="{FF2B5EF4-FFF2-40B4-BE49-F238E27FC236}">
                  <a16:creationId xmlns:a16="http://schemas.microsoft.com/office/drawing/2014/main" id="{8922A2A6-E369-0821-77EC-FF16C2D968BE}"/>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4" name="Image 4" descr="preencoded.png">
              <a:extLst>
                <a:ext uri="{FF2B5EF4-FFF2-40B4-BE49-F238E27FC236}">
                  <a16:creationId xmlns:a16="http://schemas.microsoft.com/office/drawing/2014/main" id="{F80E479A-4C55-A9F6-B5EA-A5D3BDEB5CD9}"/>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10" name="Group 9">
            <a:extLst>
              <a:ext uri="{FF2B5EF4-FFF2-40B4-BE49-F238E27FC236}">
                <a16:creationId xmlns:a16="http://schemas.microsoft.com/office/drawing/2014/main" id="{7C7EE748-645D-C837-0651-E7BD1749DA7C}"/>
              </a:ext>
            </a:extLst>
          </p:cNvPr>
          <p:cNvGrpSpPr/>
          <p:nvPr/>
        </p:nvGrpSpPr>
        <p:grpSpPr>
          <a:xfrm>
            <a:off x="5657974" y="1412484"/>
            <a:ext cx="1382886" cy="1387866"/>
            <a:chOff x="5591781" y="1412484"/>
            <a:chExt cx="1382886" cy="1387866"/>
          </a:xfrm>
        </p:grpSpPr>
        <p:sp>
          <p:nvSpPr>
            <p:cNvPr id="14" name="Rectangle 13">
              <a:extLst>
                <a:ext uri="{FF2B5EF4-FFF2-40B4-BE49-F238E27FC236}">
                  <a16:creationId xmlns:a16="http://schemas.microsoft.com/office/drawing/2014/main" id="{E53DF64A-63E1-0D5D-9C05-FDFE89C7A44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6" name="Picture 15">
              <a:extLst>
                <a:ext uri="{FF2B5EF4-FFF2-40B4-BE49-F238E27FC236}">
                  <a16:creationId xmlns:a16="http://schemas.microsoft.com/office/drawing/2014/main" id="{62C98079-20F4-2023-958A-29A870AC7E2F}"/>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8D509B4F-66CA-6704-3147-07BBAE524CE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9470871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FBF29C-8BAD-1351-7305-FDEA24FF2D6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7F4811DF-077C-D283-2EBC-EFA33323D0A6}"/>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B53E8909-4821-C633-3576-1F0357931DAE}"/>
              </a:ext>
            </a:extLst>
          </p:cNvPr>
          <p:cNvSpPr/>
          <p:nvPr/>
        </p:nvSpPr>
        <p:spPr>
          <a:xfrm>
            <a:off x="831924" y="1915673"/>
            <a:ext cx="4694798" cy="38148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1.4 Intervention Prioritization</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D2740C26-6E2A-5D9D-277E-69B0E3BED1C7}"/>
              </a:ext>
            </a:extLst>
          </p:cNvPr>
          <p:cNvSpPr/>
          <p:nvPr/>
        </p:nvSpPr>
        <p:spPr>
          <a:xfrm>
            <a:off x="879565" y="2508066"/>
            <a:ext cx="4694798" cy="587628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a:t>
            </a:r>
            <a:r>
              <a:rPr lang="en-ZA" sz="1200" dirty="0" err="1">
                <a:solidFill>
                  <a:srgbClr val="1D1D1D"/>
                </a:solidFill>
                <a:latin typeface="Titillium Web" pitchFamily="34" charset="0"/>
                <a:ea typeface="Titillium Web" pitchFamily="34" charset="-122"/>
                <a:cs typeface="Titillium Web" pitchFamily="34" charset="-120"/>
              </a:rPr>
              <a:t>i</a:t>
            </a:r>
            <a:r>
              <a:rPr lang="en-ZA" sz="1200" dirty="0" err="1">
                <a:solidFill>
                  <a:srgbClr val="1D1D1D"/>
                </a:solidFill>
                <a:latin typeface="Titillium Web" pitchFamily="34" charset="0"/>
                <a:ea typeface="Titillium Web" pitchFamily="34" charset="-122"/>
              </a:rPr>
              <a:t>nterventionPrioritization</a:t>
            </a:r>
            <a:r>
              <a:rPr lang="en-US" sz="1200" dirty="0">
                <a:solidFill>
                  <a:srgbClr val="1D1D1D"/>
                </a:solidFill>
                <a:latin typeface="Titillium Web" pitchFamily="34" charset="0"/>
                <a:ea typeface="Titillium Web" pitchFamily="34" charset="-122"/>
                <a:cs typeface="Titillium Web" pitchFamily="34" charset="-120"/>
              </a:rPr>
              <a:t>}}</a:t>
            </a:r>
          </a:p>
        </p:txBody>
      </p:sp>
      <p:sp>
        <p:nvSpPr>
          <p:cNvPr id="10" name="Text 2">
            <a:extLst>
              <a:ext uri="{FF2B5EF4-FFF2-40B4-BE49-F238E27FC236}">
                <a16:creationId xmlns:a16="http://schemas.microsoft.com/office/drawing/2014/main" id="{E5856CB7-F33C-F897-8361-8C82E4B97758}"/>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461AD858-3B56-2939-50C6-32C8457FE9FD}"/>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4DD162A2-CEAC-FE83-F774-D4AEA1099B9A}"/>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12</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8454B7AD-D530-765E-E32C-0CF8A8AFCE84}"/>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E6864D4F-9E72-E7A6-EB8E-6853E7B3A0FE}"/>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sp>
        <p:nvSpPr>
          <p:cNvPr id="2" name="Flowchart: Connector 1">
            <a:extLst>
              <a:ext uri="{FF2B5EF4-FFF2-40B4-BE49-F238E27FC236}">
                <a16:creationId xmlns:a16="http://schemas.microsoft.com/office/drawing/2014/main" id="{8A631F82-D5DB-A3A2-68D3-015B8029C004}"/>
              </a:ext>
            </a:extLst>
          </p:cNvPr>
          <p:cNvSpPr/>
          <p:nvPr/>
        </p:nvSpPr>
        <p:spPr>
          <a:xfrm>
            <a:off x="705005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nvGrpSpPr>
          <p:cNvPr id="4" name="Group 3">
            <a:extLst>
              <a:ext uri="{FF2B5EF4-FFF2-40B4-BE49-F238E27FC236}">
                <a16:creationId xmlns:a16="http://schemas.microsoft.com/office/drawing/2014/main" id="{52D64571-6436-6868-02E2-22712A69107F}"/>
              </a:ext>
            </a:extLst>
          </p:cNvPr>
          <p:cNvGrpSpPr/>
          <p:nvPr/>
        </p:nvGrpSpPr>
        <p:grpSpPr>
          <a:xfrm>
            <a:off x="5657974" y="1412484"/>
            <a:ext cx="1382886" cy="1387866"/>
            <a:chOff x="5591781" y="1412484"/>
            <a:chExt cx="1382886" cy="1387866"/>
          </a:xfrm>
        </p:grpSpPr>
        <p:sp>
          <p:nvSpPr>
            <p:cNvPr id="16" name="Rectangle 15">
              <a:extLst>
                <a:ext uri="{FF2B5EF4-FFF2-40B4-BE49-F238E27FC236}">
                  <a16:creationId xmlns:a16="http://schemas.microsoft.com/office/drawing/2014/main" id="{2D410516-E4B4-3AFE-9AE9-03DF862B4212}"/>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9FB7B8CB-F03C-A5D3-8D6C-1025DB921C07}"/>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3799EE07-086D-08C3-4FBF-218AF3ECE098}"/>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417422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9A96C2-7584-AEDD-4245-0407ED38DAEB}"/>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E4AFDD5F-678D-A07A-DBD7-5D1E7B0F2A22}"/>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F6DD03C4-DDCE-2A83-F30E-30B54199DD60}"/>
              </a:ext>
            </a:extLst>
          </p:cNvPr>
          <p:cNvPicPr>
            <a:picLocks noChangeAspect="1"/>
          </p:cNvPicPr>
          <p:nvPr/>
        </p:nvPicPr>
        <p:blipFill>
          <a:blip r:embed="rId3"/>
          <a:srcRect/>
          <a:stretch/>
        </p:blipFill>
        <p:spPr>
          <a:xfrm>
            <a:off x="0" y="4219575"/>
            <a:ext cx="7779210" cy="4076698"/>
          </a:xfrm>
          <a:prstGeom prst="rect">
            <a:avLst/>
          </a:prstGeom>
        </p:spPr>
      </p:pic>
      <p:pic>
        <p:nvPicPr>
          <p:cNvPr id="6" name="Image 4" descr="preencoded.png">
            <a:extLst>
              <a:ext uri="{FF2B5EF4-FFF2-40B4-BE49-F238E27FC236}">
                <a16:creationId xmlns:a16="http://schemas.microsoft.com/office/drawing/2014/main" id="{7CF23CEF-74E0-D722-F468-1700795361BC}"/>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D6F874AE-4E02-0B19-CBF1-CF6E74DCA088}"/>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941A5F17-4765-41CE-5A8A-9D971244E9F2}"/>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2" name="Text 3">
            <a:extLst>
              <a:ext uri="{FF2B5EF4-FFF2-40B4-BE49-F238E27FC236}">
                <a16:creationId xmlns:a16="http://schemas.microsoft.com/office/drawing/2014/main" id="{B095825C-4BFD-ACCB-F1E1-FAFAB2148692}"/>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a:t>
            </a:r>
            <a:r>
              <a:rPr lang="en-US" sz="1200" dirty="0" err="1">
                <a:solidFill>
                  <a:srgbClr val="000000"/>
                </a:solidFill>
                <a:latin typeface="Arimo" pitchFamily="34" charset="0"/>
                <a:ea typeface="Arimo" pitchFamily="34" charset="-122"/>
              </a:rPr>
              <a:t>emailAddress</a:t>
            </a:r>
            <a:r>
              <a:rPr lang="en-US" sz="1200" dirty="0">
                <a:solidFill>
                  <a:srgbClr val="000000"/>
                </a:solidFill>
                <a:latin typeface="Arimo" pitchFamily="34" charset="0"/>
                <a:ea typeface="Arimo" pitchFamily="34" charset="-122"/>
              </a:rPr>
              <a:t>}}</a:t>
            </a:r>
            <a:endParaRPr lang="en-US" sz="1200" dirty="0"/>
          </a:p>
        </p:txBody>
      </p:sp>
      <p:sp>
        <p:nvSpPr>
          <p:cNvPr id="14" name="Text 0">
            <a:extLst>
              <a:ext uri="{FF2B5EF4-FFF2-40B4-BE49-F238E27FC236}">
                <a16:creationId xmlns:a16="http://schemas.microsoft.com/office/drawing/2014/main" id="{62B9DD83-4BFB-2B3E-89EE-593BDF17052D}"/>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 2</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Financial Position</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C155E86A-53AA-20A3-24BE-05D86B0ED11B}"/>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06582FBB-2924-2A29-5889-5F50860F7251}"/>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3791679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5" name="Image 3" descr="preencoded.png"/>
          <p:cNvPicPr>
            <a:picLocks noChangeAspect="1"/>
          </p:cNvPicPr>
          <p:nvPr/>
        </p:nvPicPr>
        <p:blipFill>
          <a:blip r:embed="rId3"/>
          <a:stretch>
            <a:fillRect/>
          </a:stretch>
        </p:blipFill>
        <p:spPr>
          <a:xfrm>
            <a:off x="796962" y="919932"/>
            <a:ext cx="6177705" cy="190500"/>
          </a:xfrm>
          <a:prstGeom prst="rect">
            <a:avLst/>
          </a:prstGeom>
        </p:spPr>
      </p:pic>
      <p:sp>
        <p:nvSpPr>
          <p:cNvPr id="8" name="Text 0"/>
          <p:cNvSpPr/>
          <p:nvPr/>
        </p:nvSpPr>
        <p:spPr>
          <a:xfrm>
            <a:off x="796962" y="2502806"/>
            <a:ext cx="4794819" cy="5843216"/>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{{introduction2}}</a:t>
            </a:r>
            <a:endParaRPr lang="en-US" sz="1200" dirty="0">
              <a:solidFill>
                <a:srgbClr val="1D1D1D"/>
              </a:solidFill>
              <a:latin typeface="Titillium Web" panose="00000500000000000000" pitchFamily="2" charset="0"/>
            </a:endParaRPr>
          </a:p>
        </p:txBody>
      </p:sp>
      <p:sp>
        <p:nvSpPr>
          <p:cNvPr id="9" name="Text 1"/>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p:cNvSpPr/>
          <p:nvPr/>
        </p:nvSpPr>
        <p:spPr>
          <a:xfrm>
            <a:off x="796962" y="1868292"/>
            <a:ext cx="3676650"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2.1 Introduction</a:t>
            </a:r>
            <a:endParaRPr lang="en-US" sz="2800" dirty="0">
              <a:latin typeface="Titillium Web" panose="00000500000000000000" pitchFamily="2" charset="0"/>
            </a:endParaRPr>
          </a:p>
        </p:txBody>
      </p:sp>
      <p:sp>
        <p:nvSpPr>
          <p:cNvPr id="11" name="Text 3"/>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14</a:t>
            </a:r>
            <a:endParaRPr lang="en-US" sz="1000" b="1" dirty="0">
              <a:latin typeface="Titillium Web" panose="00000500000000000000" pitchFamily="2" charset="0"/>
            </a:endParaRPr>
          </a:p>
        </p:txBody>
      </p:sp>
      <p:sp>
        <p:nvSpPr>
          <p:cNvPr id="12" name="Text 4"/>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3" name="Group 2">
            <a:extLst>
              <a:ext uri="{FF2B5EF4-FFF2-40B4-BE49-F238E27FC236}">
                <a16:creationId xmlns:a16="http://schemas.microsoft.com/office/drawing/2014/main" id="{787AC9FB-D51D-55B0-08C2-1270351DED2A}"/>
              </a:ext>
            </a:extLst>
          </p:cNvPr>
          <p:cNvGrpSpPr/>
          <p:nvPr/>
        </p:nvGrpSpPr>
        <p:grpSpPr>
          <a:xfrm>
            <a:off x="5999045" y="7407697"/>
            <a:ext cx="1314450" cy="1449210"/>
            <a:chOff x="5999045" y="7407697"/>
            <a:chExt cx="1314450" cy="1449210"/>
          </a:xfrm>
        </p:grpSpPr>
        <p:sp>
          <p:nvSpPr>
            <p:cNvPr id="7" name="Text 4">
              <a:extLst>
                <a:ext uri="{FF2B5EF4-FFF2-40B4-BE49-F238E27FC236}">
                  <a16:creationId xmlns:a16="http://schemas.microsoft.com/office/drawing/2014/main" id="{5D9C87B2-51C3-9B61-D2F7-753D75BE0348}"/>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BA904C6E-8C2C-3A10-C22D-0B5B92F691E0}"/>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2" name="Flowchart: Connector 1">
            <a:extLst>
              <a:ext uri="{FF2B5EF4-FFF2-40B4-BE49-F238E27FC236}">
                <a16:creationId xmlns:a16="http://schemas.microsoft.com/office/drawing/2014/main" id="{5BCCDABE-C6E7-6AEF-A980-32B0EB72A3C0}"/>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nvGrpSpPr>
          <p:cNvPr id="4" name="Group 3">
            <a:extLst>
              <a:ext uri="{FF2B5EF4-FFF2-40B4-BE49-F238E27FC236}">
                <a16:creationId xmlns:a16="http://schemas.microsoft.com/office/drawing/2014/main" id="{F7CB4613-F790-E772-C470-445EC0A6BA92}"/>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4D3F53C3-699E-0308-704E-8840B78EB27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E02FDCF5-E246-5CAD-C199-815A91212128}"/>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0" name="Rectangle 19">
              <a:extLst>
                <a:ext uri="{FF2B5EF4-FFF2-40B4-BE49-F238E27FC236}">
                  <a16:creationId xmlns:a16="http://schemas.microsoft.com/office/drawing/2014/main" id="{1745BF9B-6FB2-6E15-6E10-08B89D12C860}"/>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CF7389-EAE3-F839-0360-AF1E80F24D5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E660ACD9-62D3-630D-53C1-5EA06B68015B}"/>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EF1BD21-D50C-D806-F4D8-13E6CEC51592}"/>
              </a:ext>
            </a:extLst>
          </p:cNvPr>
          <p:cNvSpPr/>
          <p:nvPr/>
        </p:nvSpPr>
        <p:spPr>
          <a:xfrm>
            <a:off x="892956" y="2508225"/>
            <a:ext cx="4564805" cy="688342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interventionDetails</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46F4B96A-BA80-18C1-7D3C-31DBCE12409D}"/>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8B769E5-65F8-8F58-C964-AEBC6DBF7B79}"/>
              </a:ext>
            </a:extLst>
          </p:cNvPr>
          <p:cNvSpPr/>
          <p:nvPr/>
        </p:nvSpPr>
        <p:spPr>
          <a:xfrm>
            <a:off x="876868" y="1855496"/>
            <a:ext cx="4564805"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2.2 Intervention Details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23255923-4061-1466-37C9-3F0475B5E2C1}"/>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15</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AA8A1CC0-A1A3-B855-CF14-257A411C3FA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475D6089-3EBB-F05E-D964-D2E6BB677A23}"/>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16" name="Text 4">
            <a:extLst>
              <a:ext uri="{FF2B5EF4-FFF2-40B4-BE49-F238E27FC236}">
                <a16:creationId xmlns:a16="http://schemas.microsoft.com/office/drawing/2014/main" id="{600E2C64-9EC2-953D-0A4F-DC94FACFD489}"/>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021968D7-DF8D-EAB2-A348-136F533D8A8D}"/>
              </a:ext>
            </a:extLst>
          </p:cNvPr>
          <p:cNvPicPr>
            <a:picLocks noChangeAspect="1"/>
          </p:cNvPicPr>
          <p:nvPr/>
        </p:nvPicPr>
        <p:blipFill>
          <a:blip r:embed="rId4"/>
          <a:stretch>
            <a:fillRect/>
          </a:stretch>
        </p:blipFill>
        <p:spPr>
          <a:xfrm>
            <a:off x="6799145" y="7407697"/>
            <a:ext cx="514350" cy="400050"/>
          </a:xfrm>
          <a:prstGeom prst="rect">
            <a:avLst/>
          </a:prstGeom>
        </p:spPr>
      </p:pic>
      <p:sp>
        <p:nvSpPr>
          <p:cNvPr id="4" name="Flowchart: Connector 3">
            <a:extLst>
              <a:ext uri="{FF2B5EF4-FFF2-40B4-BE49-F238E27FC236}">
                <a16:creationId xmlns:a16="http://schemas.microsoft.com/office/drawing/2014/main" id="{A6001821-862E-57FE-B628-4696A83AFF00}"/>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 name="Group 1">
            <a:extLst>
              <a:ext uri="{FF2B5EF4-FFF2-40B4-BE49-F238E27FC236}">
                <a16:creationId xmlns:a16="http://schemas.microsoft.com/office/drawing/2014/main" id="{B8AE737E-F1EA-E478-4005-DBAD7FB00779}"/>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148E372A-FE46-E718-14ED-6072D80CECA7}"/>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1DF7CF35-421B-CDA3-5540-6F935AB36EA9}"/>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7A5FD8FD-36E4-6398-797F-C6BAE6642862}"/>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8091244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E128F4-500C-A9BE-96CB-AEA73273E5A6}"/>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4CDB2282-7C62-B4D5-CDC8-8A9041FADD06}"/>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30BA2033-06C2-5DAF-5AD7-C61CE69A48FE}"/>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111ECABB-6614-2876-CCCD-9D98180189DE}"/>
              </a:ext>
            </a:extLst>
          </p:cNvPr>
          <p:cNvSpPr/>
          <p:nvPr/>
        </p:nvSpPr>
        <p:spPr>
          <a:xfrm>
            <a:off x="807233" y="1842101"/>
            <a:ext cx="4380406" cy="50304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2.3 Priority Rationale</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5B163490-4A2C-CBD2-328A-D46E410E2A06}"/>
              </a:ext>
            </a:extLst>
          </p:cNvPr>
          <p:cNvSpPr/>
          <p:nvPr/>
        </p:nvSpPr>
        <p:spPr>
          <a:xfrm>
            <a:off x="796963" y="2536189"/>
            <a:ext cx="4736398" cy="665467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priorityRationale</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a:p>
            <a:pPr>
              <a:lnSpc>
                <a:spcPts val="1600"/>
              </a:lnSpc>
              <a:spcBef>
                <a:spcPts val="600"/>
              </a:spcBef>
              <a:spcAft>
                <a:spcPts val="600"/>
              </a:spcAft>
            </a:pPr>
            <a:endParaRPr lang="en-US" sz="1200" dirty="0">
              <a:solidFill>
                <a:srgbClr val="1D1D1D"/>
              </a:solidFill>
              <a:latin typeface="Titillium Web" pitchFamily="34" charset="0"/>
              <a:ea typeface="Titillium Web" pitchFamily="34" charset="-122"/>
              <a:cs typeface="Titillium Web" pitchFamily="34" charset="-120"/>
            </a:endParaRPr>
          </a:p>
        </p:txBody>
      </p:sp>
      <p:sp>
        <p:nvSpPr>
          <p:cNvPr id="10" name="Text 2">
            <a:extLst>
              <a:ext uri="{FF2B5EF4-FFF2-40B4-BE49-F238E27FC236}">
                <a16:creationId xmlns:a16="http://schemas.microsoft.com/office/drawing/2014/main" id="{91ED0D4F-28BA-D57F-8DD1-21C16A85D07D}"/>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5FA21379-4173-E2F1-04DE-D33C2E32BCD0}"/>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7C40A75E-1B2B-40DB-2729-60EFD7321D3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16</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1DB52AE6-D4F4-6E12-50E3-5C38EA76555C}"/>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13A512E4-12A9-5572-CC6B-E809FD91731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266AD436-1A24-2496-08D4-64171D295304}"/>
              </a:ext>
            </a:extLst>
          </p:cNvPr>
          <p:cNvGrpSpPr/>
          <p:nvPr/>
        </p:nvGrpSpPr>
        <p:grpSpPr>
          <a:xfrm>
            <a:off x="5999045" y="7693447"/>
            <a:ext cx="1314450" cy="1449210"/>
            <a:chOff x="5999045" y="7407697"/>
            <a:chExt cx="1314450" cy="1449210"/>
          </a:xfrm>
        </p:grpSpPr>
        <p:sp>
          <p:nvSpPr>
            <p:cNvPr id="15" name="Text 4">
              <a:extLst>
                <a:ext uri="{FF2B5EF4-FFF2-40B4-BE49-F238E27FC236}">
                  <a16:creationId xmlns:a16="http://schemas.microsoft.com/office/drawing/2014/main" id="{C667B052-9B73-0824-5EEF-652CC6D197F0}"/>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715EBF23-5F08-FDA7-E696-719AB2FA50CA}"/>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2282BC7B-C074-7F1D-0454-712AC396EDC3}"/>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141E9E1E-9ADF-AE69-6201-9E44B2E28EE9}"/>
              </a:ext>
            </a:extLst>
          </p:cNvPr>
          <p:cNvGrpSpPr/>
          <p:nvPr/>
        </p:nvGrpSpPr>
        <p:grpSpPr>
          <a:xfrm>
            <a:off x="5657974" y="1412484"/>
            <a:ext cx="1382886" cy="1387866"/>
            <a:chOff x="5591781" y="1412484"/>
            <a:chExt cx="1382886" cy="1387866"/>
          </a:xfrm>
        </p:grpSpPr>
        <p:sp>
          <p:nvSpPr>
            <p:cNvPr id="7" name="Rectangle 6">
              <a:extLst>
                <a:ext uri="{FF2B5EF4-FFF2-40B4-BE49-F238E27FC236}">
                  <a16:creationId xmlns:a16="http://schemas.microsoft.com/office/drawing/2014/main" id="{2C9E39BC-702B-3D28-CF4D-A479FCDCC8DD}"/>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A89CBD28-AD13-734E-B448-8240844C7FE8}"/>
                </a:ext>
              </a:extLst>
            </p:cNvPr>
            <p:cNvPicPr>
              <a:picLocks noChangeAspect="1"/>
            </p:cNvPicPr>
            <p:nvPr/>
          </p:nvPicPr>
          <p:blipFill>
            <a:blip r:embed="rId6"/>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A229746B-B5B3-7F88-ED89-D30A1DDE493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6728174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98320-49F4-5DD5-8AFE-309ED6FA26EA}"/>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A1C1F5E6-B334-F555-EA00-7305907B1BD7}"/>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01723B31-A300-698E-BCE9-33EDB9A46342}"/>
              </a:ext>
            </a:extLst>
          </p:cNvPr>
          <p:cNvSpPr/>
          <p:nvPr/>
        </p:nvSpPr>
        <p:spPr>
          <a:xfrm>
            <a:off x="807232" y="1920672"/>
            <a:ext cx="4133226" cy="551059"/>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2.4 Budget Assumptions</a:t>
            </a:r>
          </a:p>
        </p:txBody>
      </p:sp>
      <p:sp>
        <p:nvSpPr>
          <p:cNvPr id="7" name="Text 1">
            <a:extLst>
              <a:ext uri="{FF2B5EF4-FFF2-40B4-BE49-F238E27FC236}">
                <a16:creationId xmlns:a16="http://schemas.microsoft.com/office/drawing/2014/main" id="{1C8F7AD4-8960-96E0-1146-10E495E8AB99}"/>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0050A8B8-A62D-EB13-FC6B-6ED78F1EF1C8}"/>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3FDAA7E8-A028-B4AB-D5A1-819E5652607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2" name="Text 4">
            <a:extLst>
              <a:ext uri="{FF2B5EF4-FFF2-40B4-BE49-F238E27FC236}">
                <a16:creationId xmlns:a16="http://schemas.microsoft.com/office/drawing/2014/main" id="{E56A5A2A-0359-C651-ED22-888616492F1F}"/>
              </a:ext>
            </a:extLst>
          </p:cNvPr>
          <p:cNvSpPr/>
          <p:nvPr/>
        </p:nvSpPr>
        <p:spPr>
          <a:xfrm>
            <a:off x="897315" y="7660894"/>
            <a:ext cx="5581647" cy="285888"/>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2: </a:t>
            </a:r>
            <a:r>
              <a:rPr lang="en-US" sz="1425" dirty="0">
                <a:solidFill>
                  <a:srgbClr val="2B2B35"/>
                </a:solidFill>
                <a:latin typeface="Titillium Web" panose="00000500000000000000" pitchFamily="2" charset="0"/>
                <a:ea typeface="Roboto Condensed" pitchFamily="34" charset="-122"/>
                <a:cs typeface="Roboto Condensed" pitchFamily="34" charset="-120"/>
              </a:rPr>
              <a:t>Budget Estimation Framework</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EBF3E5B9-6D12-54EA-F645-5EA8AEF81489}"/>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sp>
        <p:nvSpPr>
          <p:cNvPr id="11" name="TextBox 10">
            <a:extLst>
              <a:ext uri="{FF2B5EF4-FFF2-40B4-BE49-F238E27FC236}">
                <a16:creationId xmlns:a16="http://schemas.microsoft.com/office/drawing/2014/main" id="{8876AEDD-E1D4-4878-252E-FCEBC71EBFFC}"/>
              </a:ext>
            </a:extLst>
          </p:cNvPr>
          <p:cNvSpPr txBox="1"/>
          <p:nvPr/>
        </p:nvSpPr>
        <p:spPr>
          <a:xfrm>
            <a:off x="771562" y="2544161"/>
            <a:ext cx="4733887" cy="1318310"/>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budget estimates for the proposed financial interventions are based on a combination of internal documentation, external service benchmarks, and conservative cost assumptions. The table below summarizes the projected costs for implementing each intervention over a 12-month period. The budget that we propose for this Domain is </a:t>
            </a:r>
            <a:r>
              <a:rPr lang="en-US" sz="1200" dirty="0">
                <a:latin typeface="Titillium Web"/>
                <a:ea typeface="Titillium Web"/>
                <a:cs typeface="Titillium Web"/>
                <a:sym typeface="Titillium Web"/>
              </a:rPr>
              <a:t>{{</a:t>
            </a:r>
            <a:r>
              <a:rPr lang="en-US" sz="1200" dirty="0" err="1">
                <a:latin typeface="Titillium Web"/>
                <a:ea typeface="Titillium Web"/>
                <a:cs typeface="Titillium Web"/>
                <a:sym typeface="Titillium Web"/>
              </a:rPr>
              <a:t>budgetEstimate</a:t>
            </a:r>
            <a:r>
              <a:rPr lang="en-US" sz="1200" dirty="0">
                <a:latin typeface="Titillium Web"/>
                <a:ea typeface="Titillium Web"/>
                <a:cs typeface="Titillium Web"/>
                <a:sym typeface="Titillium Web"/>
              </a:rPr>
              <a:t>}}</a:t>
            </a:r>
            <a:r>
              <a:rPr lang="en-US" sz="1200" dirty="0">
                <a:latin typeface="Titillium Web" panose="00000500000000000000" pitchFamily="2" charset="0"/>
              </a:rPr>
              <a:t> broken down as follows:</a:t>
            </a:r>
          </a:p>
        </p:txBody>
      </p:sp>
      <p:graphicFrame>
        <p:nvGraphicFramePr>
          <p:cNvPr id="15" name="Table 14">
            <a:extLst>
              <a:ext uri="{FF2B5EF4-FFF2-40B4-BE49-F238E27FC236}">
                <a16:creationId xmlns:a16="http://schemas.microsoft.com/office/drawing/2014/main" id="{F683DF55-83E4-942F-D2B7-9384F2D1771C}"/>
              </a:ext>
            </a:extLst>
          </p:cNvPr>
          <p:cNvGraphicFramePr>
            <a:graphicFrameLocks noGrp="1"/>
          </p:cNvGraphicFramePr>
          <p:nvPr>
            <p:extLst>
              <p:ext uri="{D42A27DB-BD31-4B8C-83A1-F6EECF244321}">
                <p14:modId xmlns:p14="http://schemas.microsoft.com/office/powerpoint/2010/main" val="3762237702"/>
              </p:ext>
            </p:extLst>
          </p:nvPr>
        </p:nvGraphicFramePr>
        <p:xfrm>
          <a:off x="871914" y="4283305"/>
          <a:ext cx="6077354" cy="3039113"/>
        </p:xfrm>
        <a:graphic>
          <a:graphicData uri="http://schemas.openxmlformats.org/drawingml/2006/table">
            <a:tbl>
              <a:tblPr firstRow="1" firstCol="1" bandRow="1">
                <a:tableStyleId>{7E9639D4-E3E2-4D34-9284-5A2195B3D0D7}</a:tableStyleId>
              </a:tblPr>
              <a:tblGrid>
                <a:gridCol w="3038677">
                  <a:extLst>
                    <a:ext uri="{9D8B030D-6E8A-4147-A177-3AD203B41FA5}">
                      <a16:colId xmlns:a16="http://schemas.microsoft.com/office/drawing/2014/main" val="3794249730"/>
                    </a:ext>
                  </a:extLst>
                </a:gridCol>
                <a:gridCol w="3038677">
                  <a:extLst>
                    <a:ext uri="{9D8B030D-6E8A-4147-A177-3AD203B41FA5}">
                      <a16:colId xmlns:a16="http://schemas.microsoft.com/office/drawing/2014/main" val="3596275774"/>
                    </a:ext>
                  </a:extLst>
                </a:gridCol>
              </a:tblGrid>
              <a:tr h="434159">
                <a:tc>
                  <a:txBody>
                    <a:bodyPr/>
                    <a:lstStyle/>
                    <a:p>
                      <a:pPr algn="l">
                        <a:lnSpc>
                          <a:spcPct val="115000"/>
                        </a:lnSpc>
                        <a:spcBef>
                          <a:spcPts val="1200"/>
                        </a:spcBef>
                        <a:spcAft>
                          <a:spcPts val="1000"/>
                        </a:spcAft>
                        <a:buNone/>
                      </a:pPr>
                      <a:r>
                        <a:rPr lang="en-ZA" sz="1200" kern="0" dirty="0">
                          <a:effectLst/>
                          <a:latin typeface="Titillium Web" panose="00000500000000000000" pitchFamily="2" charset="0"/>
                        </a:rPr>
                        <a:t>Intervention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1200"/>
                        </a:spcBef>
                        <a:spcAft>
                          <a:spcPts val="1000"/>
                        </a:spcAft>
                        <a:buNone/>
                      </a:pPr>
                      <a:r>
                        <a:rPr lang="en-ZA" sz="1200" kern="0" dirty="0">
                          <a:effectLst/>
                          <a:latin typeface="Titillium Web" panose="00000500000000000000" pitchFamily="2" charset="0"/>
                        </a:rPr>
                        <a:t>Estimated Cost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2455653681"/>
                  </a:ext>
                </a:extLst>
              </a:tr>
              <a:tr h="434159">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Financial Policy Framework</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finPolicyFramework</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1633843"/>
                  </a:ext>
                </a:extLst>
              </a:tr>
              <a:tr h="434159">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Budgeting and Forecasting Templates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budgForTemp</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1890043"/>
                  </a:ext>
                </a:extLst>
              </a:tr>
              <a:tr h="434159">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Internal Reporting Systems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intRepSys</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9046591"/>
                  </a:ext>
                </a:extLst>
              </a:tr>
              <a:tr h="434159">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Cost Tracking and Margin Analysis Tools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costTrackMarg</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77724360"/>
                  </a:ext>
                </a:extLst>
              </a:tr>
              <a:tr h="434159">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Fundraising and Capital Planning</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funCap</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10737304"/>
                  </a:ext>
                </a:extLst>
              </a:tr>
              <a:tr h="434159">
                <a:tc>
                  <a:txBody>
                    <a:bodyPr/>
                    <a:lstStyle/>
                    <a:p>
                      <a:pPr marL="72000">
                        <a:lnSpc>
                          <a:spcPct val="115000"/>
                        </a:lnSpc>
                        <a:spcBef>
                          <a:spcPts val="1200"/>
                        </a:spcBef>
                        <a:spcAft>
                          <a:spcPts val="1000"/>
                        </a:spcAft>
                        <a:buNone/>
                      </a:pPr>
                      <a:r>
                        <a:rPr lang="en-ZA" sz="1100" b="1" kern="100" dirty="0">
                          <a:effectLst/>
                          <a:latin typeface="Titillium Web" panose="00000500000000000000" pitchFamily="2" charset="0"/>
                          <a:ea typeface="Aptos" panose="020B0004020202020204" pitchFamily="34" charset="0"/>
                          <a:cs typeface="Times New Roman" panose="02020603050405020304" pitchFamily="18" charset="0"/>
                        </a:rPr>
                        <a:t>TOTAL </a:t>
                      </a: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100" u="none" strike="noStrike" cap="none" dirty="0">
                          <a:latin typeface="Titillium Web"/>
                          <a:ea typeface="Titillium Web"/>
                          <a:cs typeface="Titillium Web"/>
                          <a:sym typeface="Titillium Web"/>
                        </a:rPr>
                        <a:t>{{TOTAL}}</a:t>
                      </a:r>
                      <a:endParaRPr lang="en-ZA" sz="1100" b="1"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78335663"/>
                  </a:ext>
                </a:extLst>
              </a:tr>
            </a:tbl>
          </a:graphicData>
        </a:graphic>
      </p:graphicFrame>
      <p:grpSp>
        <p:nvGrpSpPr>
          <p:cNvPr id="10" name="Group 9">
            <a:extLst>
              <a:ext uri="{FF2B5EF4-FFF2-40B4-BE49-F238E27FC236}">
                <a16:creationId xmlns:a16="http://schemas.microsoft.com/office/drawing/2014/main" id="{BE18824B-8525-4033-8D43-4A03CCF66EAE}"/>
              </a:ext>
            </a:extLst>
          </p:cNvPr>
          <p:cNvGrpSpPr/>
          <p:nvPr/>
        </p:nvGrpSpPr>
        <p:grpSpPr>
          <a:xfrm>
            <a:off x="5999045" y="7708487"/>
            <a:ext cx="1314450" cy="1449210"/>
            <a:chOff x="5999045" y="7407697"/>
            <a:chExt cx="1314450" cy="1449210"/>
          </a:xfrm>
        </p:grpSpPr>
        <p:sp>
          <p:nvSpPr>
            <p:cNvPr id="14" name="Text 4">
              <a:extLst>
                <a:ext uri="{FF2B5EF4-FFF2-40B4-BE49-F238E27FC236}">
                  <a16:creationId xmlns:a16="http://schemas.microsoft.com/office/drawing/2014/main" id="{0C07EF6E-FA51-6B53-E520-D84F53F3875D}"/>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9" name="Image 4" descr="preencoded.png">
              <a:extLst>
                <a:ext uri="{FF2B5EF4-FFF2-40B4-BE49-F238E27FC236}">
                  <a16:creationId xmlns:a16="http://schemas.microsoft.com/office/drawing/2014/main" id="{3027B2C3-BBDB-C292-5C96-B5821BD7ED9B}"/>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F0EBFD42-B5B0-9178-6347-88E819491551}"/>
              </a:ext>
            </a:extLst>
          </p:cNvPr>
          <p:cNvGrpSpPr/>
          <p:nvPr/>
        </p:nvGrpSpPr>
        <p:grpSpPr>
          <a:xfrm>
            <a:off x="5657974" y="1412484"/>
            <a:ext cx="1382886" cy="1387866"/>
            <a:chOff x="5591781" y="1412484"/>
            <a:chExt cx="1382886" cy="1387866"/>
          </a:xfrm>
        </p:grpSpPr>
        <p:sp>
          <p:nvSpPr>
            <p:cNvPr id="4" name="Rectangle 3">
              <a:extLst>
                <a:ext uri="{FF2B5EF4-FFF2-40B4-BE49-F238E27FC236}">
                  <a16:creationId xmlns:a16="http://schemas.microsoft.com/office/drawing/2014/main" id="{D6ED4445-E2A4-56C4-A1A5-16509F6E6848}"/>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0" name="Picture 19">
              <a:extLst>
                <a:ext uri="{FF2B5EF4-FFF2-40B4-BE49-F238E27FC236}">
                  <a16:creationId xmlns:a16="http://schemas.microsoft.com/office/drawing/2014/main" id="{A465A83F-0AA2-FD56-FA11-68FC6481CE5D}"/>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1" name="Rectangle 20">
              <a:extLst>
                <a:ext uri="{FF2B5EF4-FFF2-40B4-BE49-F238E27FC236}">
                  <a16:creationId xmlns:a16="http://schemas.microsoft.com/office/drawing/2014/main" id="{E7C139BC-CF7E-4A95-2363-5FA9655E2E8A}"/>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6274981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2" descr="preencoded.png">
            <a:extLst>
              <a:ext uri="{FF2B5EF4-FFF2-40B4-BE49-F238E27FC236}">
                <a16:creationId xmlns:a16="http://schemas.microsoft.com/office/drawing/2014/main" id="{A226FED4-D06D-4D9B-FF61-A22F92B81232}"/>
              </a:ext>
            </a:extLst>
          </p:cNvPr>
          <p:cNvPicPr>
            <a:picLocks noChangeAspect="1"/>
          </p:cNvPicPr>
          <p:nvPr/>
        </p:nvPicPr>
        <p:blipFill>
          <a:blip r:embed="rId2"/>
          <a:stretch>
            <a:fillRect/>
          </a:stretch>
        </p:blipFill>
        <p:spPr>
          <a:xfrm>
            <a:off x="807232" y="1549479"/>
            <a:ext cx="85725" cy="981075"/>
          </a:xfrm>
          <a:prstGeom prst="rect">
            <a:avLst/>
          </a:prstGeom>
        </p:spPr>
      </p:pic>
      <p:pic>
        <p:nvPicPr>
          <p:cNvPr id="3" name="Image 3" descr="preencoded.png">
            <a:extLst>
              <a:ext uri="{FF2B5EF4-FFF2-40B4-BE49-F238E27FC236}">
                <a16:creationId xmlns:a16="http://schemas.microsoft.com/office/drawing/2014/main" id="{F3A89D9E-2CDD-76C6-9781-EFCC61E14F7F}"/>
              </a:ext>
            </a:extLst>
          </p:cNvPr>
          <p:cNvPicPr>
            <a:picLocks noChangeAspect="1"/>
          </p:cNvPicPr>
          <p:nvPr/>
        </p:nvPicPr>
        <p:blipFill>
          <a:blip r:embed="rId3"/>
          <a:stretch>
            <a:fillRect/>
          </a:stretch>
        </p:blipFill>
        <p:spPr>
          <a:xfrm>
            <a:off x="796962" y="919932"/>
            <a:ext cx="6177705" cy="190500"/>
          </a:xfrm>
          <a:prstGeom prst="rect">
            <a:avLst/>
          </a:prstGeom>
        </p:spPr>
      </p:pic>
      <p:sp>
        <p:nvSpPr>
          <p:cNvPr id="4" name="Text 0">
            <a:extLst>
              <a:ext uri="{FF2B5EF4-FFF2-40B4-BE49-F238E27FC236}">
                <a16:creationId xmlns:a16="http://schemas.microsoft.com/office/drawing/2014/main" id="{24D44E3C-21D5-0FA0-5BEA-07B24A37BAF3}"/>
              </a:ext>
            </a:extLst>
          </p:cNvPr>
          <p:cNvSpPr/>
          <p:nvPr/>
        </p:nvSpPr>
        <p:spPr>
          <a:xfrm>
            <a:off x="966743" y="1728842"/>
            <a:ext cx="3676650" cy="76248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2.5 Budget Justification</a:t>
            </a:r>
          </a:p>
        </p:txBody>
      </p:sp>
      <p:sp>
        <p:nvSpPr>
          <p:cNvPr id="5" name="Text 1">
            <a:extLst>
              <a:ext uri="{FF2B5EF4-FFF2-40B4-BE49-F238E27FC236}">
                <a16:creationId xmlns:a16="http://schemas.microsoft.com/office/drawing/2014/main" id="{61BFFE93-5988-46BC-AF34-275DA1F7595F}"/>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6" name="Text 2">
            <a:extLst>
              <a:ext uri="{FF2B5EF4-FFF2-40B4-BE49-F238E27FC236}">
                <a16:creationId xmlns:a16="http://schemas.microsoft.com/office/drawing/2014/main" id="{C7748D32-FE44-A500-D5C1-8639F520C20F}"/>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7" name="Text 3">
            <a:extLst>
              <a:ext uri="{FF2B5EF4-FFF2-40B4-BE49-F238E27FC236}">
                <a16:creationId xmlns:a16="http://schemas.microsoft.com/office/drawing/2014/main" id="{E687F546-BAB4-A1F0-B83B-A3F4D6DFE296}"/>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8" name="Text 5">
            <a:extLst>
              <a:ext uri="{FF2B5EF4-FFF2-40B4-BE49-F238E27FC236}">
                <a16:creationId xmlns:a16="http://schemas.microsoft.com/office/drawing/2014/main" id="{7B159043-D25E-6BD7-36D0-8BE68C0B1031}"/>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9" name="Group 8">
            <a:extLst>
              <a:ext uri="{FF2B5EF4-FFF2-40B4-BE49-F238E27FC236}">
                <a16:creationId xmlns:a16="http://schemas.microsoft.com/office/drawing/2014/main" id="{9913F708-424F-B2DD-1185-E7968311ABB6}"/>
              </a:ext>
            </a:extLst>
          </p:cNvPr>
          <p:cNvGrpSpPr/>
          <p:nvPr/>
        </p:nvGrpSpPr>
        <p:grpSpPr>
          <a:xfrm>
            <a:off x="256735" y="3363160"/>
            <a:ext cx="4979684" cy="6426898"/>
            <a:chOff x="1650861" y="1521118"/>
            <a:chExt cx="3318131" cy="6426898"/>
          </a:xfrm>
        </p:grpSpPr>
        <p:sp>
          <p:nvSpPr>
            <p:cNvPr id="15" name="Text 1">
              <a:extLst>
                <a:ext uri="{FF2B5EF4-FFF2-40B4-BE49-F238E27FC236}">
                  <a16:creationId xmlns:a16="http://schemas.microsoft.com/office/drawing/2014/main" id="{443499C3-DD12-DAE6-BFD8-46A78F7D086C}"/>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16" name="Text 2">
              <a:extLst>
                <a:ext uri="{FF2B5EF4-FFF2-40B4-BE49-F238E27FC236}">
                  <a16:creationId xmlns:a16="http://schemas.microsoft.com/office/drawing/2014/main" id="{99EEB921-5B64-2EA3-29E5-977BA48FA366}"/>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Financial Policy Framework </a:t>
              </a:r>
              <a:endParaRPr lang="en-US" sz="1600" dirty="0">
                <a:latin typeface="Titillium Web" panose="00000500000000000000" pitchFamily="2" charset="0"/>
              </a:endParaRPr>
            </a:p>
          </p:txBody>
        </p:sp>
        <p:sp>
          <p:nvSpPr>
            <p:cNvPr id="17" name="Text 3">
              <a:extLst>
                <a:ext uri="{FF2B5EF4-FFF2-40B4-BE49-F238E27FC236}">
                  <a16:creationId xmlns:a16="http://schemas.microsoft.com/office/drawing/2014/main" id="{659B5947-D24F-98BC-F013-9A32D0B9FACD}"/>
                </a:ext>
              </a:extLst>
            </p:cNvPr>
            <p:cNvSpPr/>
            <p:nvPr/>
          </p:nvSpPr>
          <p:spPr>
            <a:xfrm>
              <a:off x="2507686" y="1832909"/>
              <a:ext cx="2461306" cy="8482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 </a:t>
              </a:r>
              <a:r>
                <a:rPr lang="en-US" sz="1100" dirty="0">
                  <a:latin typeface="Titillium Web"/>
                  <a:ea typeface="Titillium Web"/>
                  <a:cs typeface="Titillium Web"/>
                  <a:sym typeface="Titillium Web"/>
                </a:rPr>
                <a:t>{{</a:t>
              </a:r>
              <a:r>
                <a:rPr lang="en-US" sz="1100" dirty="0" err="1">
                  <a:latin typeface="Titillium Web"/>
                  <a:ea typeface="Titillium Web"/>
                  <a:cs typeface="Titillium Web"/>
                  <a:sym typeface="Titillium Web"/>
                </a:rPr>
                <a:t>budgetPolicyFramework</a:t>
              </a:r>
              <a:r>
                <a:rPr lang="en-US" sz="1100" dirty="0">
                  <a:latin typeface="Titillium Web"/>
                  <a:ea typeface="Titillium Web"/>
                  <a:cs typeface="Titillium Web"/>
                  <a:sym typeface="Titillium Web"/>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a:latin typeface="Titillium Web"/>
                  <a:ea typeface="Titillium Web"/>
                  <a:cs typeface="Titillium Web"/>
                  <a:sym typeface="Titillium Web"/>
                </a:rPr>
                <a:t>{{</a:t>
              </a:r>
              <a:r>
                <a:rPr lang="en-US" sz="1100" dirty="0" err="1">
                  <a:latin typeface="Titillium Web"/>
                  <a:ea typeface="Titillium Web"/>
                  <a:cs typeface="Titillium Web"/>
                  <a:sym typeface="Titillium Web"/>
                </a:rPr>
                <a:t>budgetPolicy</a:t>
              </a:r>
              <a:r>
                <a:rPr lang="en-US" sz="1100" dirty="0">
                  <a:latin typeface="Titillium Web"/>
                  <a:ea typeface="Titillium Web"/>
                  <a:cs typeface="Titillium Web"/>
                  <a:sym typeface="Titillium Web"/>
                </a:rPr>
                <a:t>}}</a:t>
              </a:r>
              <a:endParaRPr lang="en-US" sz="1100" dirty="0">
                <a:latin typeface="Titillium Web" panose="00000500000000000000" pitchFamily="2" charset="0"/>
              </a:endParaRPr>
            </a:p>
          </p:txBody>
        </p:sp>
        <p:sp>
          <p:nvSpPr>
            <p:cNvPr id="18" name="Text 4">
              <a:extLst>
                <a:ext uri="{FF2B5EF4-FFF2-40B4-BE49-F238E27FC236}">
                  <a16:creationId xmlns:a16="http://schemas.microsoft.com/office/drawing/2014/main" id="{59F128BF-82B9-9FFC-C90F-C4C4DDBD5838}"/>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19" name="Text 5">
              <a:extLst>
                <a:ext uri="{FF2B5EF4-FFF2-40B4-BE49-F238E27FC236}">
                  <a16:creationId xmlns:a16="http://schemas.microsoft.com/office/drawing/2014/main" id="{5B669574-B592-47FA-5575-C60F2E73849C}"/>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Budgeting and Forecasting</a:t>
              </a:r>
              <a:endParaRPr lang="en-US" sz="1600" dirty="0">
                <a:latin typeface="Titillium Web" panose="00000500000000000000" pitchFamily="2" charset="0"/>
              </a:endParaRPr>
            </a:p>
          </p:txBody>
        </p:sp>
        <p:sp>
          <p:nvSpPr>
            <p:cNvPr id="20" name="Text 6">
              <a:extLst>
                <a:ext uri="{FF2B5EF4-FFF2-40B4-BE49-F238E27FC236}">
                  <a16:creationId xmlns:a16="http://schemas.microsoft.com/office/drawing/2014/main" id="{64F7BCA9-415F-63B9-900C-6205F92DAFD1}"/>
                </a:ext>
              </a:extLst>
            </p:cNvPr>
            <p:cNvSpPr/>
            <p:nvPr/>
          </p:nvSpPr>
          <p:spPr>
            <a:xfrm>
              <a:off x="2507686" y="3154190"/>
              <a:ext cx="2329214" cy="84367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a:latin typeface="Titillium Web"/>
                  <a:ea typeface="Titillium Web"/>
                  <a:cs typeface="Titillium Web"/>
                  <a:sym typeface="Titillium Web"/>
                </a:rPr>
                <a:t>{{</a:t>
              </a:r>
              <a:r>
                <a:rPr lang="en-US" sz="1100" dirty="0" err="1">
                  <a:latin typeface="Titillium Web"/>
                  <a:ea typeface="Titillium Web"/>
                  <a:cs typeface="Titillium Web"/>
                  <a:sym typeface="Titillium Web"/>
                </a:rPr>
                <a:t>budgetForecast</a:t>
              </a:r>
              <a:r>
                <a:rPr lang="en-US" sz="1100" dirty="0">
                  <a:latin typeface="Titillium Web"/>
                  <a:ea typeface="Titillium Web"/>
                  <a:cs typeface="Titillium Web"/>
                  <a:sym typeface="Titillium Web"/>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a:latin typeface="Titillium Web"/>
                  <a:ea typeface="Titillium Web"/>
                  <a:cs typeface="Titillium Web"/>
                  <a:sym typeface="Titillium Web"/>
                </a:rPr>
                <a:t>{{</a:t>
              </a:r>
              <a:r>
                <a:rPr lang="en-US" sz="1100" dirty="0" err="1">
                  <a:latin typeface="Titillium Web"/>
                  <a:ea typeface="Titillium Web"/>
                  <a:cs typeface="Titillium Web"/>
                  <a:sym typeface="Titillium Web"/>
                </a:rPr>
                <a:t>justificationForecast</a:t>
              </a:r>
              <a:r>
                <a:rPr lang="en-US" sz="1100" dirty="0">
                  <a:latin typeface="Titillium Web"/>
                  <a:ea typeface="Titillium Web"/>
                  <a:cs typeface="Titillium Web"/>
                  <a:sym typeface="Titillium Web"/>
                </a:rPr>
                <a:t>}}</a:t>
              </a:r>
              <a:endParaRPr lang="en-US" sz="1100" dirty="0">
                <a:latin typeface="Titillium Web" panose="00000500000000000000" pitchFamily="2" charset="0"/>
              </a:endParaRPr>
            </a:p>
          </p:txBody>
        </p:sp>
        <p:sp>
          <p:nvSpPr>
            <p:cNvPr id="21" name="Text 7">
              <a:extLst>
                <a:ext uri="{FF2B5EF4-FFF2-40B4-BE49-F238E27FC236}">
                  <a16:creationId xmlns:a16="http://schemas.microsoft.com/office/drawing/2014/main" id="{9F34F81E-A6E8-6BDC-28F4-08A7D9CFEFAF}"/>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22" name="Text 8">
              <a:extLst>
                <a:ext uri="{FF2B5EF4-FFF2-40B4-BE49-F238E27FC236}">
                  <a16:creationId xmlns:a16="http://schemas.microsoft.com/office/drawing/2014/main" id="{C6ABF03A-742E-C944-1848-BD71CDBB7640}"/>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Fundraising and Capital Planning </a:t>
              </a:r>
              <a:endParaRPr lang="en-US" sz="1600" dirty="0">
                <a:latin typeface="Titillium Web" panose="00000500000000000000" pitchFamily="2" charset="0"/>
              </a:endParaRPr>
            </a:p>
          </p:txBody>
        </p:sp>
        <p:sp>
          <p:nvSpPr>
            <p:cNvPr id="23" name="Text 9">
              <a:extLst>
                <a:ext uri="{FF2B5EF4-FFF2-40B4-BE49-F238E27FC236}">
                  <a16:creationId xmlns:a16="http://schemas.microsoft.com/office/drawing/2014/main" id="{A45C4EE3-91F9-96D3-7173-4F3E0EAD43C0}"/>
                </a:ext>
              </a:extLst>
            </p:cNvPr>
            <p:cNvSpPr/>
            <p:nvPr/>
          </p:nvSpPr>
          <p:spPr>
            <a:xfrm>
              <a:off x="2507686" y="4348371"/>
              <a:ext cx="2329214" cy="1160023"/>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a:latin typeface="Titillium Web"/>
                  <a:ea typeface="Titillium Web"/>
                  <a:cs typeface="Titillium Web"/>
                  <a:sym typeface="Titillium Web"/>
                </a:rPr>
                <a:t>{{</a:t>
              </a:r>
              <a:r>
                <a:rPr lang="en-US" sz="1100" dirty="0" err="1">
                  <a:latin typeface="Titillium Web"/>
                  <a:ea typeface="Titillium Web"/>
                  <a:cs typeface="Titillium Web"/>
                  <a:sym typeface="Titillium Web"/>
                </a:rPr>
                <a:t>fundCapPlan</a:t>
              </a:r>
              <a:r>
                <a:rPr lang="en-US" sz="1100" dirty="0">
                  <a:latin typeface="Titillium Web"/>
                  <a:ea typeface="Titillium Web"/>
                  <a:cs typeface="Titillium Web"/>
                  <a:sym typeface="Titillium Web"/>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companyNameCaps</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4" name="Text 10">
              <a:extLst>
                <a:ext uri="{FF2B5EF4-FFF2-40B4-BE49-F238E27FC236}">
                  <a16:creationId xmlns:a16="http://schemas.microsoft.com/office/drawing/2014/main" id="{8C69690A-C031-4637-EB73-3592B8F31287}"/>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25" name="Text 11">
              <a:extLst>
                <a:ext uri="{FF2B5EF4-FFF2-40B4-BE49-F238E27FC236}">
                  <a16:creationId xmlns:a16="http://schemas.microsoft.com/office/drawing/2014/main" id="{71B4E8F0-62FC-12B5-3D4B-3B6A933D6544}"/>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Internal Reporting Systems</a:t>
              </a:r>
              <a:endParaRPr lang="en-US" sz="1600" dirty="0">
                <a:latin typeface="Titillium Web" panose="00000500000000000000" pitchFamily="2" charset="0"/>
              </a:endParaRPr>
            </a:p>
          </p:txBody>
        </p:sp>
        <p:sp>
          <p:nvSpPr>
            <p:cNvPr id="26" name="Text 12">
              <a:extLst>
                <a:ext uri="{FF2B5EF4-FFF2-40B4-BE49-F238E27FC236}">
                  <a16:creationId xmlns:a16="http://schemas.microsoft.com/office/drawing/2014/main" id="{45F7F2A4-56CB-20F5-E210-C4B748662B57}"/>
                </a:ext>
              </a:extLst>
            </p:cNvPr>
            <p:cNvSpPr/>
            <p:nvPr/>
          </p:nvSpPr>
          <p:spPr>
            <a:xfrm>
              <a:off x="2507686" y="5921164"/>
              <a:ext cx="2329214" cy="710132"/>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intRepSystem</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 {{</a:t>
              </a:r>
              <a:r>
                <a:rPr lang="en-US" sz="1100" b="1" dirty="0" err="1">
                  <a:latin typeface="Titillium Web" panose="00000500000000000000" pitchFamily="2" charset="0"/>
                  <a:ea typeface="Arial" pitchFamily="34" charset="-122"/>
                  <a:cs typeface="Arial" pitchFamily="34" charset="-120"/>
                </a:rPr>
                <a:t>repJustification</a:t>
              </a:r>
              <a:r>
                <a:rPr lang="en-US" sz="1100" b="1"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7" name="Text 13">
              <a:extLst>
                <a:ext uri="{FF2B5EF4-FFF2-40B4-BE49-F238E27FC236}">
                  <a16:creationId xmlns:a16="http://schemas.microsoft.com/office/drawing/2014/main" id="{17884863-AB13-2D16-F49C-C70D42085990}"/>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28" name="Text 14">
              <a:extLst>
                <a:ext uri="{FF2B5EF4-FFF2-40B4-BE49-F238E27FC236}">
                  <a16:creationId xmlns:a16="http://schemas.microsoft.com/office/drawing/2014/main" id="{3F6A710C-6A69-06C2-722E-033434763FF9}"/>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Cost Tracking Analysis </a:t>
              </a:r>
              <a:endParaRPr lang="en-US" sz="1600" dirty="0">
                <a:latin typeface="Titillium Web" panose="00000500000000000000" pitchFamily="2" charset="0"/>
              </a:endParaRPr>
            </a:p>
          </p:txBody>
        </p:sp>
        <p:sp>
          <p:nvSpPr>
            <p:cNvPr id="29" name="Text 15">
              <a:extLst>
                <a:ext uri="{FF2B5EF4-FFF2-40B4-BE49-F238E27FC236}">
                  <a16:creationId xmlns:a16="http://schemas.microsoft.com/office/drawing/2014/main" id="{BF42C9DD-9F08-F52F-B283-B76DC8B9CBD5}"/>
                </a:ext>
              </a:extLst>
            </p:cNvPr>
            <p:cNvSpPr/>
            <p:nvPr/>
          </p:nvSpPr>
          <p:spPr>
            <a:xfrm>
              <a:off x="2507686" y="7189590"/>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 {{</a:t>
              </a:r>
              <a:r>
                <a:rPr lang="en-US" sz="1100" b="1" dirty="0" err="1">
                  <a:latin typeface="Titillium Web" panose="00000500000000000000" pitchFamily="2" charset="0"/>
                  <a:ea typeface="Arial" pitchFamily="34" charset="-122"/>
                  <a:cs typeface="Arial" pitchFamily="34" charset="-120"/>
                </a:rPr>
                <a:t>costTrackingAnalysis</a:t>
              </a:r>
              <a:r>
                <a:rPr lang="en-US" sz="1100" b="1"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a typeface="Arial" pitchFamily="34" charset="-122"/>
                <a:cs typeface="Arial" pitchFamily="34" charset="-120"/>
              </a:endParaRPr>
            </a:p>
            <a:p>
              <a:r>
                <a:rPr lang="en-US" sz="1100" b="1" dirty="0">
                  <a:latin typeface="Titillium Web" panose="00000500000000000000" pitchFamily="2" charset="0"/>
                  <a:ea typeface="Arial" pitchFamily="34" charset="-122"/>
                  <a:cs typeface="Arial" pitchFamily="34" charset="-120"/>
                </a:rPr>
                <a:t>Justification: {{</a:t>
              </a:r>
              <a:r>
                <a:rPr lang="en-US" sz="1100" b="1" dirty="0" err="1">
                  <a:latin typeface="Titillium Web" panose="00000500000000000000" pitchFamily="2" charset="0"/>
                  <a:ea typeface="Arial" pitchFamily="34" charset="-122"/>
                  <a:cs typeface="Arial" pitchFamily="34" charset="-120"/>
                </a:rPr>
                <a:t>costJustification</a:t>
              </a:r>
              <a:r>
                <a:rPr lang="en-US" sz="1100" b="1"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grpSp>
      <p:sp>
        <p:nvSpPr>
          <p:cNvPr id="39" name="Text 1">
            <a:extLst>
              <a:ext uri="{FF2B5EF4-FFF2-40B4-BE49-F238E27FC236}">
                <a16:creationId xmlns:a16="http://schemas.microsoft.com/office/drawing/2014/main" id="{EA0BC130-D505-826C-239A-6FB31E3CBF64}"/>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40" name="Rectangle 39">
            <a:extLst>
              <a:ext uri="{FF2B5EF4-FFF2-40B4-BE49-F238E27FC236}">
                <a16:creationId xmlns:a16="http://schemas.microsoft.com/office/drawing/2014/main" id="{762C406A-6177-B832-FAC2-EF5222598F4D}"/>
              </a:ext>
            </a:extLst>
          </p:cNvPr>
          <p:cNvSpPr/>
          <p:nvPr/>
        </p:nvSpPr>
        <p:spPr>
          <a:xfrm>
            <a:off x="5591781" y="3358037"/>
            <a:ext cx="1382886" cy="6447258"/>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1" name="TextBox 40">
            <a:extLst>
              <a:ext uri="{FF2B5EF4-FFF2-40B4-BE49-F238E27FC236}">
                <a16:creationId xmlns:a16="http://schemas.microsoft.com/office/drawing/2014/main" id="{065F0813-79A4-9D14-7F4E-4A9F43A9A47C}"/>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Domain Budget = {{</a:t>
            </a:r>
            <a:r>
              <a:rPr lang="en-GB" sz="2800" b="1" dirty="0" err="1">
                <a:solidFill>
                  <a:schemeClr val="bg1"/>
                </a:solidFill>
                <a:latin typeface="Titillium Web" panose="00000500000000000000" pitchFamily="2" charset="0"/>
              </a:rPr>
              <a:t>domainBudget</a:t>
            </a:r>
            <a:r>
              <a:rPr lang="en-GB" sz="2800" b="1" dirty="0">
                <a:solidFill>
                  <a:schemeClr val="bg1"/>
                </a:solidFill>
                <a:latin typeface="Titillium Web" panose="00000500000000000000" pitchFamily="2" charset="0"/>
              </a:rPr>
              <a:t>}}</a:t>
            </a:r>
            <a:endParaRPr lang="en-ZA" sz="2800" b="1" dirty="0">
              <a:solidFill>
                <a:schemeClr val="bg1"/>
              </a:solidFill>
              <a:latin typeface="Titillium Web" panose="00000500000000000000" pitchFamily="2" charset="0"/>
            </a:endParaRPr>
          </a:p>
        </p:txBody>
      </p:sp>
      <p:sp>
        <p:nvSpPr>
          <p:cNvPr id="42" name="Rectangle 41">
            <a:extLst>
              <a:ext uri="{FF2B5EF4-FFF2-40B4-BE49-F238E27FC236}">
                <a16:creationId xmlns:a16="http://schemas.microsoft.com/office/drawing/2014/main" id="{DB429539-6EB0-6509-C13D-07696689830C}"/>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ectangle 53">
            <a:extLst>
              <a:ext uri="{FF2B5EF4-FFF2-40B4-BE49-F238E27FC236}">
                <a16:creationId xmlns:a16="http://schemas.microsoft.com/office/drawing/2014/main" id="{06A94E43-8E5D-1CD1-9ED2-6D120EC5370A}"/>
              </a:ext>
            </a:extLst>
          </p:cNvPr>
          <p:cNvSpPr/>
          <p:nvPr/>
        </p:nvSpPr>
        <p:spPr>
          <a:xfrm>
            <a:off x="252603" y="3398071"/>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57" name="Rectangle 56">
            <a:extLst>
              <a:ext uri="{FF2B5EF4-FFF2-40B4-BE49-F238E27FC236}">
                <a16:creationId xmlns:a16="http://schemas.microsoft.com/office/drawing/2014/main" id="{5CB6197F-B229-B6CA-5B17-A42E67E21065}"/>
              </a:ext>
            </a:extLst>
          </p:cNvPr>
          <p:cNvSpPr/>
          <p:nvPr/>
        </p:nvSpPr>
        <p:spPr>
          <a:xfrm>
            <a:off x="252603" y="4698542"/>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0" name="Rectangle 59">
            <a:extLst>
              <a:ext uri="{FF2B5EF4-FFF2-40B4-BE49-F238E27FC236}">
                <a16:creationId xmlns:a16="http://schemas.microsoft.com/office/drawing/2014/main" id="{72FC0532-247E-F2BC-9316-9063AEC13AF8}"/>
              </a:ext>
            </a:extLst>
          </p:cNvPr>
          <p:cNvSpPr/>
          <p:nvPr/>
        </p:nvSpPr>
        <p:spPr>
          <a:xfrm>
            <a:off x="252603" y="5999014"/>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3" name="Rectangle 62">
            <a:extLst>
              <a:ext uri="{FF2B5EF4-FFF2-40B4-BE49-F238E27FC236}">
                <a16:creationId xmlns:a16="http://schemas.microsoft.com/office/drawing/2014/main" id="{04D8C340-D30F-F8C4-8663-0536C24F6A8C}"/>
              </a:ext>
            </a:extLst>
          </p:cNvPr>
          <p:cNvSpPr/>
          <p:nvPr/>
        </p:nvSpPr>
        <p:spPr>
          <a:xfrm>
            <a:off x="257156" y="7313316"/>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6" name="Rectangle 65">
            <a:extLst>
              <a:ext uri="{FF2B5EF4-FFF2-40B4-BE49-F238E27FC236}">
                <a16:creationId xmlns:a16="http://schemas.microsoft.com/office/drawing/2014/main" id="{40E80D38-C6EA-E0AF-0111-494EFCF3E055}"/>
              </a:ext>
            </a:extLst>
          </p:cNvPr>
          <p:cNvSpPr/>
          <p:nvPr/>
        </p:nvSpPr>
        <p:spPr>
          <a:xfrm>
            <a:off x="252603" y="8608000"/>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10" name="TextBox 9">
            <a:extLst>
              <a:ext uri="{FF2B5EF4-FFF2-40B4-BE49-F238E27FC236}">
                <a16:creationId xmlns:a16="http://schemas.microsoft.com/office/drawing/2014/main" id="{54E022C7-5764-F07C-0ED8-94EC070C454A}"/>
              </a:ext>
            </a:extLst>
          </p:cNvPr>
          <p:cNvSpPr txBox="1"/>
          <p:nvPr/>
        </p:nvSpPr>
        <p:spPr>
          <a:xfrm>
            <a:off x="259114" y="3776051"/>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R120K</a:t>
            </a:r>
          </a:p>
        </p:txBody>
      </p:sp>
      <p:sp>
        <p:nvSpPr>
          <p:cNvPr id="11" name="TextBox 10">
            <a:extLst>
              <a:ext uri="{FF2B5EF4-FFF2-40B4-BE49-F238E27FC236}">
                <a16:creationId xmlns:a16="http://schemas.microsoft.com/office/drawing/2014/main" id="{7972DEC2-088D-6BE3-366E-7F40FAA22323}"/>
              </a:ext>
            </a:extLst>
          </p:cNvPr>
          <p:cNvSpPr txBox="1"/>
          <p:nvPr/>
        </p:nvSpPr>
        <p:spPr>
          <a:xfrm>
            <a:off x="264118" y="5103560"/>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R180K</a:t>
            </a:r>
          </a:p>
        </p:txBody>
      </p:sp>
      <p:sp>
        <p:nvSpPr>
          <p:cNvPr id="12" name="TextBox 11">
            <a:extLst>
              <a:ext uri="{FF2B5EF4-FFF2-40B4-BE49-F238E27FC236}">
                <a16:creationId xmlns:a16="http://schemas.microsoft.com/office/drawing/2014/main" id="{2801AE2A-873C-A92A-BA94-65E5399D04A8}"/>
              </a:ext>
            </a:extLst>
          </p:cNvPr>
          <p:cNvSpPr txBox="1"/>
          <p:nvPr/>
        </p:nvSpPr>
        <p:spPr>
          <a:xfrm>
            <a:off x="258013" y="639371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R65K</a:t>
            </a:r>
          </a:p>
        </p:txBody>
      </p:sp>
      <p:sp>
        <p:nvSpPr>
          <p:cNvPr id="13" name="TextBox 12">
            <a:extLst>
              <a:ext uri="{FF2B5EF4-FFF2-40B4-BE49-F238E27FC236}">
                <a16:creationId xmlns:a16="http://schemas.microsoft.com/office/drawing/2014/main" id="{B7E3B9A8-83FF-C02F-C5D8-E97B28DB909A}"/>
              </a:ext>
            </a:extLst>
          </p:cNvPr>
          <p:cNvSpPr txBox="1"/>
          <p:nvPr/>
        </p:nvSpPr>
        <p:spPr>
          <a:xfrm>
            <a:off x="259114" y="7700318"/>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R55K</a:t>
            </a:r>
          </a:p>
        </p:txBody>
      </p:sp>
      <p:sp>
        <p:nvSpPr>
          <p:cNvPr id="14" name="TextBox 13">
            <a:extLst>
              <a:ext uri="{FF2B5EF4-FFF2-40B4-BE49-F238E27FC236}">
                <a16:creationId xmlns:a16="http://schemas.microsoft.com/office/drawing/2014/main" id="{64058C48-33BE-BC8C-D641-96419ABEACF4}"/>
              </a:ext>
            </a:extLst>
          </p:cNvPr>
          <p:cNvSpPr txBox="1"/>
          <p:nvPr/>
        </p:nvSpPr>
        <p:spPr>
          <a:xfrm>
            <a:off x="258461" y="899500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R75K</a:t>
            </a:r>
          </a:p>
        </p:txBody>
      </p:sp>
      <p:grpSp>
        <p:nvGrpSpPr>
          <p:cNvPr id="30" name="Group 29">
            <a:extLst>
              <a:ext uri="{FF2B5EF4-FFF2-40B4-BE49-F238E27FC236}">
                <a16:creationId xmlns:a16="http://schemas.microsoft.com/office/drawing/2014/main" id="{339F3EB0-3CAB-D1D2-5BB2-90CDB65404A0}"/>
              </a:ext>
            </a:extLst>
          </p:cNvPr>
          <p:cNvGrpSpPr/>
          <p:nvPr/>
        </p:nvGrpSpPr>
        <p:grpSpPr>
          <a:xfrm>
            <a:off x="5657974" y="1412484"/>
            <a:ext cx="1382886" cy="1387866"/>
            <a:chOff x="5591781" y="1412484"/>
            <a:chExt cx="1382886" cy="1387866"/>
          </a:xfrm>
        </p:grpSpPr>
        <p:sp>
          <p:nvSpPr>
            <p:cNvPr id="31" name="Rectangle 30">
              <a:extLst>
                <a:ext uri="{FF2B5EF4-FFF2-40B4-BE49-F238E27FC236}">
                  <a16:creationId xmlns:a16="http://schemas.microsoft.com/office/drawing/2014/main" id="{CB86E762-D522-804C-332F-85447E8FECE2}"/>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32" name="Picture 31">
              <a:extLst>
                <a:ext uri="{FF2B5EF4-FFF2-40B4-BE49-F238E27FC236}">
                  <a16:creationId xmlns:a16="http://schemas.microsoft.com/office/drawing/2014/main" id="{EA539D6D-B2EA-8208-9475-EB301282B61A}"/>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33" name="Rectangle 32">
              <a:extLst>
                <a:ext uri="{FF2B5EF4-FFF2-40B4-BE49-F238E27FC236}">
                  <a16:creationId xmlns:a16="http://schemas.microsoft.com/office/drawing/2014/main" id="{3B77741A-4F65-3212-13C2-7A4FD060820B}"/>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4800068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1442B-1D53-176C-0EEB-642E8C5A196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9DC583FF-1362-9D02-E8AC-BA623E9D0317}"/>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C2B1AF12-716D-78EB-1C5A-73EA071F7119}"/>
              </a:ext>
            </a:extLst>
          </p:cNvPr>
          <p:cNvSpPr/>
          <p:nvPr/>
        </p:nvSpPr>
        <p:spPr>
          <a:xfrm>
            <a:off x="807232" y="1942547"/>
            <a:ext cx="4390676"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2.6 Return on Investment</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2CE32DCC-4575-C647-63F5-460A2B5F09A5}"/>
              </a:ext>
            </a:extLst>
          </p:cNvPr>
          <p:cNvSpPr/>
          <p:nvPr/>
        </p:nvSpPr>
        <p:spPr>
          <a:xfrm>
            <a:off x="943602" y="2534188"/>
            <a:ext cx="4648179" cy="660428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returnOnInvestment</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10" name="Text 2">
            <a:extLst>
              <a:ext uri="{FF2B5EF4-FFF2-40B4-BE49-F238E27FC236}">
                <a16:creationId xmlns:a16="http://schemas.microsoft.com/office/drawing/2014/main" id="{858C6328-DEE7-115F-ACCC-F559DE458B51}"/>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71111646-7766-4FA2-CE3C-DFE63A4C4661}"/>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75140B9D-AB1A-BA6B-FFDF-84BD5D30F7A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19</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C952C835-A801-503E-A21D-4D9BCDA95E43}"/>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4889AAEB-DAF9-D4E9-8D83-15DA08B9F5D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471E5571-1828-9044-B438-BDB888D0F607}"/>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F6F583D0-611F-6061-BFC0-C3B738785262}"/>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CF0DD5A8-EDE8-DEE9-0F21-45C5F472BCE8}"/>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2" name="Flowchart: Connector 1">
            <a:extLst>
              <a:ext uri="{FF2B5EF4-FFF2-40B4-BE49-F238E27FC236}">
                <a16:creationId xmlns:a16="http://schemas.microsoft.com/office/drawing/2014/main" id="{F86FB54A-3B8A-F96C-D68A-35164D22DF0D}"/>
              </a:ext>
            </a:extLst>
          </p:cNvPr>
          <p:cNvSpPr/>
          <p:nvPr/>
        </p:nvSpPr>
        <p:spPr>
          <a:xfrm>
            <a:off x="7059485" y="9377136"/>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6555B3DF-BF8D-059E-0238-960C8BF15C5C}"/>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F028C6E5-19D8-D554-4CBD-79D3A803C3B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6378C0D0-30CA-21A7-A2E4-6B6ABAD1FE0C}"/>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7" name="Rectangle 16">
              <a:extLst>
                <a:ext uri="{FF2B5EF4-FFF2-40B4-BE49-F238E27FC236}">
                  <a16:creationId xmlns:a16="http://schemas.microsoft.com/office/drawing/2014/main" id="{D290D2A8-C947-9FE1-F01F-741944E68DE4}"/>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241528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1" descr="preencoded.png"/>
          <p:cNvPicPr>
            <a:picLocks noChangeAspect="1"/>
          </p:cNvPicPr>
          <p:nvPr/>
        </p:nvPicPr>
        <p:blipFill>
          <a:blip r:embed="rId3"/>
          <a:stretch>
            <a:fillRect/>
          </a:stretch>
        </p:blipFill>
        <p:spPr>
          <a:xfrm>
            <a:off x="370924" y="2590800"/>
            <a:ext cx="7029450" cy="7105650"/>
          </a:xfrm>
          <a:prstGeom prst="rect">
            <a:avLst/>
          </a:prstGeom>
        </p:spPr>
      </p:pic>
      <p:pic>
        <p:nvPicPr>
          <p:cNvPr id="4" name="Image 2" descr="preencoded.png"/>
          <p:cNvPicPr>
            <a:picLocks noChangeAspect="1"/>
          </p:cNvPicPr>
          <p:nvPr/>
        </p:nvPicPr>
        <p:blipFill>
          <a:blip r:embed="rId4"/>
          <a:stretch>
            <a:fillRect/>
          </a:stretch>
        </p:blipFill>
        <p:spPr>
          <a:xfrm>
            <a:off x="804863" y="7886262"/>
            <a:ext cx="85725" cy="1238250"/>
          </a:xfrm>
          <a:prstGeom prst="rect">
            <a:avLst/>
          </a:prstGeom>
        </p:spPr>
      </p:pic>
      <p:pic>
        <p:nvPicPr>
          <p:cNvPr id="5" name="Image 3" descr="preencoded.png"/>
          <p:cNvPicPr>
            <a:picLocks noChangeAspect="1"/>
          </p:cNvPicPr>
          <p:nvPr/>
        </p:nvPicPr>
        <p:blipFill>
          <a:blip r:embed="rId4"/>
          <a:stretch>
            <a:fillRect/>
          </a:stretch>
        </p:blipFill>
        <p:spPr>
          <a:xfrm>
            <a:off x="4150671" y="7886290"/>
            <a:ext cx="85725" cy="1238250"/>
          </a:xfrm>
          <a:prstGeom prst="rect">
            <a:avLst/>
          </a:prstGeom>
        </p:spPr>
      </p:pic>
      <p:sp>
        <p:nvSpPr>
          <p:cNvPr id="6" name="Text 0"/>
          <p:cNvSpPr/>
          <p:nvPr/>
        </p:nvSpPr>
        <p:spPr>
          <a:xfrm>
            <a:off x="1114116" y="8255638"/>
            <a:ext cx="2628900" cy="807002"/>
          </a:xfrm>
          <a:prstGeom prst="rect">
            <a:avLst/>
          </a:prstGeom>
          <a:noFill/>
          <a:ln/>
        </p:spPr>
        <p:txBody>
          <a:bodyPr wrap="square" lIns="0" tIns="0" rIns="0" bIns="0" rtlCol="0" anchor="ctr"/>
          <a:lstStyle/>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22 On Sloane</a:t>
            </a:r>
            <a:endParaRPr lang="en-US" sz="1200" dirty="0"/>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Bryanston., Johannesburg, </a:t>
            </a:r>
            <a:endParaRPr lang="en-US" sz="1200" dirty="0"/>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SA 2000 </a:t>
            </a:r>
            <a:endParaRPr lang="en-US" sz="1200" dirty="0"/>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info@22onsloane.com </a:t>
            </a:r>
            <a:endParaRPr lang="en-US" sz="1200" dirty="0"/>
          </a:p>
        </p:txBody>
      </p:sp>
      <p:sp>
        <p:nvSpPr>
          <p:cNvPr id="7" name="Text 1"/>
          <p:cNvSpPr/>
          <p:nvPr/>
        </p:nvSpPr>
        <p:spPr>
          <a:xfrm>
            <a:off x="714375" y="4747190"/>
            <a:ext cx="5953125" cy="1133475"/>
          </a:xfrm>
          <a:prstGeom prst="rect">
            <a:avLst/>
          </a:prstGeom>
          <a:noFill/>
          <a:ln/>
        </p:spPr>
        <p:txBody>
          <a:bodyPr wrap="square" lIns="0" tIns="0" rIns="0" bIns="0" rtlCol="0" anchor="ctr"/>
          <a:lstStyle/>
          <a:p>
            <a:pPr marL="0" indent="0" algn="l">
              <a:lnSpc>
                <a:spcPts val="4500"/>
              </a:lnSpc>
              <a:buNone/>
            </a:pPr>
            <a:r>
              <a:rPr lang="en-US" sz="4050" b="1" dirty="0">
                <a:solidFill>
                  <a:srgbClr val="FFFFFF"/>
                </a:solidFill>
                <a:latin typeface="Titillium Web" panose="00000500000000000000" pitchFamily="2" charset="0"/>
                <a:ea typeface="Sora" pitchFamily="34" charset="-122"/>
                <a:cs typeface="Sora" pitchFamily="34" charset="-120"/>
              </a:rPr>
              <a:t>{{</a:t>
            </a:r>
            <a:r>
              <a:rPr lang="en-US" sz="4050" b="1" dirty="0" err="1">
                <a:solidFill>
                  <a:srgbClr val="FFFFFF"/>
                </a:solidFill>
                <a:latin typeface="Titillium Web" panose="00000500000000000000" pitchFamily="2" charset="0"/>
                <a:ea typeface="Sora" pitchFamily="34" charset="-122"/>
                <a:cs typeface="Sora" pitchFamily="34" charset="-120"/>
              </a:rPr>
              <a:t>companyNameCaps</a:t>
            </a:r>
            <a:r>
              <a:rPr lang="en-US" sz="4050" b="1" dirty="0">
                <a:solidFill>
                  <a:srgbClr val="FFFFFF"/>
                </a:solidFill>
                <a:latin typeface="Titillium Web" panose="00000500000000000000" pitchFamily="2" charset="0"/>
                <a:ea typeface="Sora" pitchFamily="34" charset="-122"/>
                <a:cs typeface="Sora" pitchFamily="34" charset="-120"/>
              </a:rPr>
              <a:t>}}</a:t>
            </a:r>
          </a:p>
          <a:p>
            <a:pPr marL="0" indent="0" algn="l">
              <a:lnSpc>
                <a:spcPts val="4500"/>
              </a:lnSpc>
              <a:buNone/>
            </a:pPr>
            <a:r>
              <a:rPr lang="en-US" sz="4050" b="1" dirty="0">
                <a:solidFill>
                  <a:srgbClr val="FFFFFF"/>
                </a:solidFill>
                <a:latin typeface="Titillium Web" panose="00000500000000000000" pitchFamily="2" charset="0"/>
                <a:ea typeface="Sora" pitchFamily="34" charset="-122"/>
                <a:cs typeface="Sora" pitchFamily="34" charset="-120"/>
              </a:rPr>
              <a:t>Growth Plan Report</a:t>
            </a:r>
            <a:endParaRPr lang="en-US" sz="4050" dirty="0">
              <a:latin typeface="Titillium Web" panose="00000500000000000000" pitchFamily="2" charset="0"/>
            </a:endParaRPr>
          </a:p>
        </p:txBody>
      </p:sp>
      <p:pic>
        <p:nvPicPr>
          <p:cNvPr id="8" name="Image 4"/>
          <p:cNvPicPr>
            <a:picLocks/>
          </p:cNvPicPr>
          <p:nvPr/>
        </p:nvPicPr>
        <p:blipFill>
          <a:blip r:embed="rId5"/>
          <a:srcRect t="2379" b="50565"/>
          <a:stretch>
            <a:fillRect/>
          </a:stretch>
        </p:blipFill>
        <p:spPr>
          <a:xfrm>
            <a:off x="862033" y="548640"/>
            <a:ext cx="6047232" cy="3993061"/>
          </a:xfrm>
          <a:prstGeom prst="rect">
            <a:avLst/>
          </a:prstGeom>
        </p:spPr>
      </p:pic>
      <p:sp>
        <p:nvSpPr>
          <p:cNvPr id="9" name="Text 2"/>
          <p:cNvSpPr/>
          <p:nvPr/>
        </p:nvSpPr>
        <p:spPr>
          <a:xfrm>
            <a:off x="1125874" y="7855839"/>
            <a:ext cx="3162300" cy="285750"/>
          </a:xfrm>
          <a:prstGeom prst="rect">
            <a:avLst/>
          </a:prstGeom>
          <a:noFill/>
          <a:ln/>
        </p:spPr>
        <p:txBody>
          <a:bodyPr wrap="square" lIns="0" tIns="0" rIns="0" bIns="0" rtlCol="0" anchor="ctr"/>
          <a:lstStyle/>
          <a:p>
            <a:pPr marL="0" indent="0" algn="l">
              <a:lnSpc>
                <a:spcPct val="105600"/>
              </a:lnSpc>
              <a:buNone/>
            </a:pPr>
            <a:r>
              <a:rPr lang="en-US" sz="1425" b="1" dirty="0">
                <a:solidFill>
                  <a:srgbClr val="FFFFFF"/>
                </a:solidFill>
                <a:latin typeface="Titillium Web" pitchFamily="34" charset="0"/>
                <a:ea typeface="Titillium Web" pitchFamily="34" charset="-122"/>
                <a:cs typeface="Titillium Web" pitchFamily="34" charset="-120"/>
              </a:rPr>
              <a:t>Prepared By: </a:t>
            </a:r>
            <a:endParaRPr lang="en-US" sz="1425" dirty="0"/>
          </a:p>
        </p:txBody>
      </p:sp>
      <p:sp>
        <p:nvSpPr>
          <p:cNvPr id="10" name="Text 3"/>
          <p:cNvSpPr/>
          <p:nvPr/>
        </p:nvSpPr>
        <p:spPr>
          <a:xfrm>
            <a:off x="4486208" y="8173364"/>
            <a:ext cx="2524125" cy="971550"/>
          </a:xfrm>
          <a:prstGeom prst="rect">
            <a:avLst/>
          </a:prstGeom>
          <a:noFill/>
          <a:ln/>
        </p:spPr>
        <p:txBody>
          <a:bodyPr wrap="square" lIns="0" tIns="0" rIns="0" bIns="0" rtlCol="0" anchor="ctr"/>
          <a:lstStyle/>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a:t>
            </a:r>
            <a:r>
              <a:rPr lang="en-US" sz="1200" dirty="0" err="1">
                <a:solidFill>
                  <a:srgbClr val="FFFFFF"/>
                </a:solidFill>
                <a:latin typeface="Titillium Web" pitchFamily="34" charset="0"/>
                <a:ea typeface="Titillium Web" pitchFamily="34" charset="-122"/>
                <a:cs typeface="Titillium Web" pitchFamily="34" charset="-120"/>
              </a:rPr>
              <a:t>companyNameCaps</a:t>
            </a:r>
            <a:r>
              <a:rPr lang="en-US" sz="1200" dirty="0">
                <a:solidFill>
                  <a:srgbClr val="FFFFFF"/>
                </a:solidFill>
                <a:latin typeface="Titillium Web" pitchFamily="34" charset="0"/>
                <a:ea typeface="Titillium Web" pitchFamily="34" charset="-122"/>
                <a:cs typeface="Titillium Web" pitchFamily="34" charset="-120"/>
              </a:rPr>
              <a:t>}}</a:t>
            </a:r>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{{AddressLine2}}</a:t>
            </a:r>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{{AddressLine3}}</a:t>
            </a:r>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{{AddressLine4}}</a:t>
            </a:r>
          </a:p>
        </p:txBody>
      </p:sp>
      <p:sp>
        <p:nvSpPr>
          <p:cNvPr id="11" name="Text 4"/>
          <p:cNvSpPr/>
          <p:nvPr/>
        </p:nvSpPr>
        <p:spPr>
          <a:xfrm>
            <a:off x="4486170" y="7852982"/>
            <a:ext cx="2524125" cy="285750"/>
          </a:xfrm>
          <a:prstGeom prst="rect">
            <a:avLst/>
          </a:prstGeom>
          <a:noFill/>
          <a:ln/>
        </p:spPr>
        <p:txBody>
          <a:bodyPr wrap="square" lIns="0" tIns="0" rIns="0" bIns="0" rtlCol="0" anchor="ctr"/>
          <a:lstStyle/>
          <a:p>
            <a:pPr marL="0" indent="0" algn="l">
              <a:lnSpc>
                <a:spcPct val="105600"/>
              </a:lnSpc>
              <a:buNone/>
            </a:pPr>
            <a:r>
              <a:rPr lang="en-US" sz="1425" b="1" dirty="0">
                <a:solidFill>
                  <a:srgbClr val="FFFFFF"/>
                </a:solidFill>
                <a:latin typeface="Titillium Web" pitchFamily="34" charset="0"/>
                <a:ea typeface="Titillium Web" pitchFamily="34" charset="-122"/>
                <a:cs typeface="Titillium Web" pitchFamily="34" charset="-120"/>
              </a:rPr>
              <a:t>Prepared For:</a:t>
            </a:r>
            <a:endParaRPr lang="en-US" sz="1425" dirty="0"/>
          </a:p>
        </p:txBody>
      </p:sp>
      <p:sp>
        <p:nvSpPr>
          <p:cNvPr id="12" name="Text 5"/>
          <p:cNvSpPr/>
          <p:nvPr/>
        </p:nvSpPr>
        <p:spPr>
          <a:xfrm>
            <a:off x="7486650" y="9772650"/>
            <a:ext cx="285750" cy="285750"/>
          </a:xfrm>
          <a:prstGeom prst="rect">
            <a:avLst/>
          </a:prstGeom>
          <a:noFill/>
          <a:ln/>
        </p:spPr>
        <p:txBody>
          <a:bodyPr wrap="square" lIns="0" tIns="0" rIns="0" bIns="0" rtlCol="0" anchor="ctr"/>
          <a:lstStyle/>
          <a:p>
            <a:pPr marL="0" indent="0" algn="ctr">
              <a:buNone/>
            </a:pPr>
            <a:r>
              <a:rPr lang="en-US" sz="1500" u="none" dirty="0">
                <a:solidFill>
                  <a:srgbClr val="FFFFFF"/>
                </a:solidFill>
                <a:uFill>
                  <a:solidFill>
                    <a:srgbClr val="FFFFFF"/>
                  </a:solidFill>
                </a:uFill>
                <a:latin typeface="Arimo" pitchFamily="34" charset="0"/>
                <a:ea typeface="Arimo" pitchFamily="34" charset="-122"/>
                <a:cs typeface="Arimo" pitchFamily="34" charset="-120"/>
              </a:rPr>
              <a:t>2</a:t>
            </a:r>
            <a:endParaRPr lang="en-US" sz="1500" dirty="0"/>
          </a:p>
        </p:txBody>
      </p:sp>
      <p:sp>
        <p:nvSpPr>
          <p:cNvPr id="2" name="Text 1">
            <a:extLst>
              <a:ext uri="{FF2B5EF4-FFF2-40B4-BE49-F238E27FC236}">
                <a16:creationId xmlns:a16="http://schemas.microsoft.com/office/drawing/2014/main" id="{B541FAA8-A4FC-7B7E-9240-120F524FC0B4}"/>
              </a:ext>
            </a:extLst>
          </p:cNvPr>
          <p:cNvSpPr/>
          <p:nvPr/>
        </p:nvSpPr>
        <p:spPr>
          <a:xfrm>
            <a:off x="1125874" y="6257164"/>
            <a:ext cx="4605337" cy="1001461"/>
          </a:xfrm>
          <a:prstGeom prst="rect">
            <a:avLst/>
          </a:prstGeom>
          <a:noFill/>
          <a:ln/>
        </p:spPr>
        <p:txBody>
          <a:bodyPr wrap="square" lIns="0" tIns="0" rIns="0" bIns="0" rtlCol="0" anchor="ctr"/>
          <a:lstStyle/>
          <a:p>
            <a:pPr marL="0" indent="0" algn="l">
              <a:lnSpc>
                <a:spcPts val="5000"/>
              </a:lnSpc>
              <a:buNone/>
            </a:pPr>
            <a:r>
              <a:rPr lang="en-GB" sz="1600" b="1" dirty="0">
                <a:solidFill>
                  <a:srgbClr val="FFFFFF"/>
                </a:solidFill>
                <a:latin typeface="Titillium Web" panose="00000500000000000000" pitchFamily="2" charset="0"/>
                <a:ea typeface="Sora" pitchFamily="34" charset="-122"/>
                <a:cs typeface="Sora" pitchFamily="34" charset="-120"/>
              </a:rPr>
              <a:t>Disclosure on Use of AI-Assisted Tools</a:t>
            </a:r>
          </a:p>
          <a:p>
            <a:pPr marL="0" indent="0" algn="l">
              <a:buNone/>
            </a:pPr>
            <a:r>
              <a:rPr lang="en-GB" sz="1200" i="1" dirty="0">
                <a:solidFill>
                  <a:srgbClr val="FFFFFF"/>
                </a:solidFill>
                <a:latin typeface="Titillium Web" panose="00000500000000000000" pitchFamily="2" charset="0"/>
                <a:ea typeface="Sora" pitchFamily="34" charset="-122"/>
              </a:rPr>
              <a:t>Parts of this report were enhanced using AI-assisted tools for grammar refinement, stylistic consistency, and visual design. All analysis, interpretations, and recommendations remain the sole work and responsibility of the consultant.</a:t>
            </a:r>
            <a:endParaRPr lang="en-US" sz="2000" i="1" dirty="0">
              <a:latin typeface="Titillium Web" panose="00000500000000000000" pitchFamily="2" charset="0"/>
            </a:endParaRPr>
          </a:p>
        </p:txBody>
      </p:sp>
      <p:pic>
        <p:nvPicPr>
          <p:cNvPr id="13" name="Image 2" descr="preencoded.png">
            <a:extLst>
              <a:ext uri="{FF2B5EF4-FFF2-40B4-BE49-F238E27FC236}">
                <a16:creationId xmlns:a16="http://schemas.microsoft.com/office/drawing/2014/main" id="{10D6BF77-13FF-5328-6B81-9ADF1748A958}"/>
              </a:ext>
            </a:extLst>
          </p:cNvPr>
          <p:cNvPicPr>
            <a:picLocks noChangeAspect="1"/>
          </p:cNvPicPr>
          <p:nvPr/>
        </p:nvPicPr>
        <p:blipFill>
          <a:blip r:embed="rId4"/>
          <a:stretch>
            <a:fillRect/>
          </a:stretch>
        </p:blipFill>
        <p:spPr>
          <a:xfrm>
            <a:off x="804863" y="6244629"/>
            <a:ext cx="85725" cy="123825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C93C8-2578-FD34-132B-18124F342755}"/>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494416B7-DCEB-3337-F0E8-5EADD1DA214A}"/>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727CCA4-C6C4-9D6B-A2E6-CAEC1AC8A12B}"/>
              </a:ext>
            </a:extLst>
          </p:cNvPr>
          <p:cNvSpPr/>
          <p:nvPr/>
        </p:nvSpPr>
        <p:spPr>
          <a:xfrm>
            <a:off x="807232" y="1847553"/>
            <a:ext cx="4559730"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2.7 Implementation Timeline</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6C482F00-53DD-BE5C-0B57-E38A7C676274}"/>
              </a:ext>
            </a:extLst>
          </p:cNvPr>
          <p:cNvSpPr/>
          <p:nvPr/>
        </p:nvSpPr>
        <p:spPr>
          <a:xfrm>
            <a:off x="943602" y="2534187"/>
            <a:ext cx="4648179" cy="581183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implementationTimeline</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10" name="Text 2">
            <a:extLst>
              <a:ext uri="{FF2B5EF4-FFF2-40B4-BE49-F238E27FC236}">
                <a16:creationId xmlns:a16="http://schemas.microsoft.com/office/drawing/2014/main" id="{EEE8A071-F80F-78CB-66AD-E2609FCDE7BC}"/>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27E9CC69-B073-2A35-AD4A-9D8431D2D63E}"/>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1C95B0F8-D5F5-8AE7-E28A-326B12C56D0E}"/>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20</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5977FAC7-8251-F165-E527-07DF207064D3}"/>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5B732480-8A7A-0BF4-FA23-534B99DB8E8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209A4005-65E1-BA41-F78E-E32383D70CA4}"/>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2BC924D0-EC01-F7F2-CB2F-729001FF3C6D}"/>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D8156124-1D98-7030-4A23-155425984B0D}"/>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2" name="Flowchart: Connector 1">
            <a:extLst>
              <a:ext uri="{FF2B5EF4-FFF2-40B4-BE49-F238E27FC236}">
                <a16:creationId xmlns:a16="http://schemas.microsoft.com/office/drawing/2014/main" id="{1886619A-4DA8-A8D4-34F7-51413094A8D9}"/>
              </a:ext>
            </a:extLst>
          </p:cNvPr>
          <p:cNvSpPr/>
          <p:nvPr/>
        </p:nvSpPr>
        <p:spPr>
          <a:xfrm>
            <a:off x="7044971" y="9377136"/>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8" name="Group 17">
            <a:extLst>
              <a:ext uri="{FF2B5EF4-FFF2-40B4-BE49-F238E27FC236}">
                <a16:creationId xmlns:a16="http://schemas.microsoft.com/office/drawing/2014/main" id="{B11CE653-B186-848E-C776-6A3D9E6C2455}"/>
              </a:ext>
            </a:extLst>
          </p:cNvPr>
          <p:cNvGrpSpPr/>
          <p:nvPr/>
        </p:nvGrpSpPr>
        <p:grpSpPr>
          <a:xfrm>
            <a:off x="5657974" y="1412484"/>
            <a:ext cx="1382886" cy="1387866"/>
            <a:chOff x="5591781" y="1412484"/>
            <a:chExt cx="1382886" cy="1387866"/>
          </a:xfrm>
        </p:grpSpPr>
        <p:sp>
          <p:nvSpPr>
            <p:cNvPr id="19" name="Rectangle 18">
              <a:extLst>
                <a:ext uri="{FF2B5EF4-FFF2-40B4-BE49-F238E27FC236}">
                  <a16:creationId xmlns:a16="http://schemas.microsoft.com/office/drawing/2014/main" id="{A960DDAE-16D7-BC81-7ABF-D17B00CE23A2}"/>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0" name="Picture 19">
              <a:extLst>
                <a:ext uri="{FF2B5EF4-FFF2-40B4-BE49-F238E27FC236}">
                  <a16:creationId xmlns:a16="http://schemas.microsoft.com/office/drawing/2014/main" id="{4B14E08B-DB80-4E5B-17F6-E1619CC2C071}"/>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1" name="Rectangle 20">
              <a:extLst>
                <a:ext uri="{FF2B5EF4-FFF2-40B4-BE49-F238E27FC236}">
                  <a16:creationId xmlns:a16="http://schemas.microsoft.com/office/drawing/2014/main" id="{215A136F-D8B1-8871-36D9-F44F0653AE3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134158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A80D2-9058-BDA1-873E-9F67C4F46E4A}"/>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CF2993D2-C147-55AA-C18D-C5C57BC83D01}"/>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D941217F-211E-8CBA-9573-AB798FD8B2C7}"/>
              </a:ext>
            </a:extLst>
          </p:cNvPr>
          <p:cNvSpPr/>
          <p:nvPr/>
        </p:nvSpPr>
        <p:spPr>
          <a:xfrm>
            <a:off x="807232" y="1942547"/>
            <a:ext cx="4390676"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2.8 Monitoring Indicators</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9DF1E55A-5504-8ECB-111A-AF517314A3FA}"/>
              </a:ext>
            </a:extLst>
          </p:cNvPr>
          <p:cNvSpPr/>
          <p:nvPr/>
        </p:nvSpPr>
        <p:spPr>
          <a:xfrm>
            <a:off x="930442" y="2502103"/>
            <a:ext cx="4661339" cy="6179527"/>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monitoringIndicators</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10" name="Text 2">
            <a:extLst>
              <a:ext uri="{FF2B5EF4-FFF2-40B4-BE49-F238E27FC236}">
                <a16:creationId xmlns:a16="http://schemas.microsoft.com/office/drawing/2014/main" id="{45EC48C7-B35E-994D-7446-2A5F0CA4BEC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C88E0CFD-DC10-D750-9CB9-D6D1178E8B65}"/>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DF3EA5F4-CB95-EA5B-D328-903196B963E7}"/>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21</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FCED4B51-D981-F2A8-A2C2-B82AAB230B94}"/>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B0EB16B1-CC97-AE3D-0B28-7A5A8D233346}"/>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EDD8CD2C-5987-A281-E4EC-09105A954D36}"/>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9B51CF4A-99F3-A9B3-0FC1-08241831E926}"/>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08541CE9-8D44-8F2E-C530-77355930EA0E}"/>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2" name="Flowchart: Connector 1">
            <a:extLst>
              <a:ext uri="{FF2B5EF4-FFF2-40B4-BE49-F238E27FC236}">
                <a16:creationId xmlns:a16="http://schemas.microsoft.com/office/drawing/2014/main" id="{DE11B543-D0EA-0477-D4E2-64452B4B89AE}"/>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6C4D0861-6625-C643-9450-853E02BA54B2}"/>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44D98DD7-75B6-109F-AFBF-684D79A0B685}"/>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19E40F46-5574-D9AA-28E8-BAECAA21F997}"/>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7" name="Rectangle 16">
              <a:extLst>
                <a:ext uri="{FF2B5EF4-FFF2-40B4-BE49-F238E27FC236}">
                  <a16:creationId xmlns:a16="http://schemas.microsoft.com/office/drawing/2014/main" id="{D9969968-2BD1-5B6E-E86B-1ED613375F12}"/>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8589015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10725A-AF2F-B657-11EB-ABD79E2863C6}"/>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AF8628A9-DED4-CB53-BE20-E78919CC70A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A62A2C18-0B53-2941-CA65-63B576EB1A85}"/>
              </a:ext>
            </a:extLst>
          </p:cNvPr>
          <p:cNvSpPr/>
          <p:nvPr/>
        </p:nvSpPr>
        <p:spPr>
          <a:xfrm>
            <a:off x="807232" y="1942547"/>
            <a:ext cx="4648178"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2.9 Risks Measures</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6B7D3BB3-C7DA-0CE1-7498-5F4E7E5890D7}"/>
              </a:ext>
            </a:extLst>
          </p:cNvPr>
          <p:cNvSpPr/>
          <p:nvPr/>
        </p:nvSpPr>
        <p:spPr>
          <a:xfrm>
            <a:off x="943602" y="2534189"/>
            <a:ext cx="4648179" cy="5323688"/>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risksMeasures</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10" name="Text 2">
            <a:extLst>
              <a:ext uri="{FF2B5EF4-FFF2-40B4-BE49-F238E27FC236}">
                <a16:creationId xmlns:a16="http://schemas.microsoft.com/office/drawing/2014/main" id="{BB3280B0-80DE-DE41-74B7-633FF74843E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0931FB12-BE50-EBC9-2120-FCBAF6CB6D23}"/>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A279AC43-F92D-F970-8F4A-922E61972AC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22</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B0AF06E5-B013-F4FC-8FCC-311BFE85BF9F}"/>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7FBBA1C0-C346-70FD-D91B-9408C4E6E2B3}"/>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34D8CFC6-3E7B-0A61-4B6B-8EF34D74E424}"/>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F10B1DE3-FA19-E0EE-2C52-7F2C01FABF71}"/>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136B2458-D4EC-815A-96CB-CDA7BA29909A}"/>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2" name="Flowchart: Connector 1">
            <a:extLst>
              <a:ext uri="{FF2B5EF4-FFF2-40B4-BE49-F238E27FC236}">
                <a16:creationId xmlns:a16="http://schemas.microsoft.com/office/drawing/2014/main" id="{F1FC10B8-3006-2662-9264-F20D6B3B8C05}"/>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F47CEEF7-6D75-52EE-DF9E-93A8F8D048EA}"/>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507E61E4-C64F-C7B9-A925-A6774433F579}"/>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67B1FD03-97A0-26D9-CB06-2D67A801E3D8}"/>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7" name="Rectangle 16">
              <a:extLst>
                <a:ext uri="{FF2B5EF4-FFF2-40B4-BE49-F238E27FC236}">
                  <a16:creationId xmlns:a16="http://schemas.microsoft.com/office/drawing/2014/main" id="{FBF48DBA-B235-E791-D911-1F07121CB025}"/>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2940007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710EE-26F5-103E-61D3-D8A3C6B38E71}"/>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09B06A5-7081-86E4-EEC5-32634ACAB06C}"/>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5B67FE42-AE13-0464-18FD-CCC6E4886AA6}"/>
              </a:ext>
            </a:extLst>
          </p:cNvPr>
          <p:cNvSpPr/>
          <p:nvPr/>
        </p:nvSpPr>
        <p:spPr>
          <a:xfrm>
            <a:off x="807232" y="1942547"/>
            <a:ext cx="4648178"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2.10 Sustainability </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96D6A701-458E-6A26-9D40-89241EE9C305}"/>
              </a:ext>
            </a:extLst>
          </p:cNvPr>
          <p:cNvSpPr/>
          <p:nvPr/>
        </p:nvSpPr>
        <p:spPr>
          <a:xfrm>
            <a:off x="838865" y="2595052"/>
            <a:ext cx="4648178" cy="7025198"/>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{{sustainability}}</a:t>
            </a:r>
            <a:endParaRPr lang="en-US" sz="1200" dirty="0">
              <a:solidFill>
                <a:srgbClr val="1D1D1D"/>
              </a:solidFill>
              <a:latin typeface="Titillium Web" panose="00000500000000000000" pitchFamily="2" charset="0"/>
            </a:endParaRPr>
          </a:p>
        </p:txBody>
      </p:sp>
      <p:sp>
        <p:nvSpPr>
          <p:cNvPr id="10" name="Text 2">
            <a:extLst>
              <a:ext uri="{FF2B5EF4-FFF2-40B4-BE49-F238E27FC236}">
                <a16:creationId xmlns:a16="http://schemas.microsoft.com/office/drawing/2014/main" id="{51699D5E-8E96-A5B5-6E37-B170A472A63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DEDE4452-59AC-5773-0AB9-3E43053A719B}"/>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EF236A40-80D7-2A63-501A-7F6599ADEA0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23</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74A7C203-44F2-E47F-C4B5-A05A042A86F7}"/>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F7E0514E-4D31-DC4F-91FA-DAD0E61345D8}"/>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B8389386-EC7C-1C1B-89C9-787907CDDE18}"/>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CA00086C-6F6D-346E-655F-0444164B5FF0}"/>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5404F11F-D806-5B29-B25F-1F37622A8661}"/>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2" name="Flowchart: Connector 1">
            <a:extLst>
              <a:ext uri="{FF2B5EF4-FFF2-40B4-BE49-F238E27FC236}">
                <a16:creationId xmlns:a16="http://schemas.microsoft.com/office/drawing/2014/main" id="{2D62733B-47C8-B9A6-B8F7-79985A205080}"/>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5FA645BD-C54E-1954-1F02-CA7C0355B0D9}"/>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BEFD0C03-CC6C-188A-51FF-A6086D71D91E}"/>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0B2C2952-A095-AE36-3644-9F007811A38B}"/>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7" name="Rectangle 16">
              <a:extLst>
                <a:ext uri="{FF2B5EF4-FFF2-40B4-BE49-F238E27FC236}">
                  <a16:creationId xmlns:a16="http://schemas.microsoft.com/office/drawing/2014/main" id="{97B63DF1-6670-0F3E-8BBD-32DADD29F46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601184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96694-8580-34E1-F2B2-AF2F0D3759C6}"/>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180143F6-9A32-C1DB-4EB6-6351050E64A4}"/>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C0F48C8E-8F18-7F2C-A90F-8E8FE0A1C73B}"/>
              </a:ext>
            </a:extLst>
          </p:cNvPr>
          <p:cNvPicPr>
            <a:picLocks noChangeAspect="1"/>
          </p:cNvPicPr>
          <p:nvPr/>
        </p:nvPicPr>
        <p:blipFill>
          <a:blip r:embed="rId3"/>
          <a:srcRect/>
          <a:stretch/>
        </p:blipFill>
        <p:spPr>
          <a:xfrm>
            <a:off x="0" y="4219575"/>
            <a:ext cx="7772400" cy="4076698"/>
          </a:xfrm>
          <a:prstGeom prst="rect">
            <a:avLst/>
          </a:prstGeom>
        </p:spPr>
      </p:pic>
      <p:pic>
        <p:nvPicPr>
          <p:cNvPr id="6" name="Image 4" descr="preencoded.png">
            <a:extLst>
              <a:ext uri="{FF2B5EF4-FFF2-40B4-BE49-F238E27FC236}">
                <a16:creationId xmlns:a16="http://schemas.microsoft.com/office/drawing/2014/main" id="{040D147B-78BF-8B20-8A67-ADD2184F02B0}"/>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05380873-7368-5F94-4126-98D199B2B792}"/>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519CCA5C-724B-4E97-30BB-BB5F592F6DA7}"/>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79B609FB-3F1F-6535-2B3F-B42EBB9B61EA}"/>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SECTION3</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IT Infrastructure</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3E5FD112-1EBE-AE44-21CB-BA863F5E0F3A}"/>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837A2B99-F4B7-C406-7C74-8E0054E02E70}"/>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ext 4">
            <a:extLst>
              <a:ext uri="{FF2B5EF4-FFF2-40B4-BE49-F238E27FC236}">
                <a16:creationId xmlns:a16="http://schemas.microsoft.com/office/drawing/2014/main" id="{F06121D0-5113-44A7-CBA9-59DA916CCFC7}"/>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a:t>
            </a:r>
            <a:r>
              <a:rPr lang="en-US" sz="1200" dirty="0" err="1">
                <a:solidFill>
                  <a:srgbClr val="000000"/>
                </a:solidFill>
                <a:latin typeface="Arimo" pitchFamily="34" charset="0"/>
                <a:ea typeface="Arimo" pitchFamily="34" charset="-122"/>
              </a:rPr>
              <a:t>emailAddress</a:t>
            </a:r>
            <a:r>
              <a:rPr lang="en-US" sz="1200" dirty="0">
                <a:solidFill>
                  <a:srgbClr val="000000"/>
                </a:solidFill>
                <a:latin typeface="Arimo" pitchFamily="34" charset="0"/>
                <a:ea typeface="Arimo" pitchFamily="34" charset="-122"/>
              </a:rPr>
              <a:t>}}</a:t>
            </a:r>
            <a:endParaRPr lang="en-US" sz="1200" dirty="0"/>
          </a:p>
        </p:txBody>
      </p:sp>
    </p:spTree>
    <p:extLst>
      <p:ext uri="{BB962C8B-B14F-4D97-AF65-F5344CB8AC3E}">
        <p14:creationId xmlns:p14="http://schemas.microsoft.com/office/powerpoint/2010/main" val="532369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7F065A-5F55-AEB7-569B-A96EBA303D5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34033309-3FC4-13EA-71CE-5F1CF5C2FAF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4DB978E3-221B-7DB0-90F0-B1D08111B681}"/>
              </a:ext>
            </a:extLst>
          </p:cNvPr>
          <p:cNvSpPr/>
          <p:nvPr/>
        </p:nvSpPr>
        <p:spPr>
          <a:xfrm>
            <a:off x="895634" y="2511179"/>
            <a:ext cx="4696147" cy="644031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{{introduction3}}</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A066CFAD-5EBC-CFC5-3BE3-D90982C401D9}"/>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61E121B0-244A-89B0-8707-A377078CD394}"/>
              </a:ext>
            </a:extLst>
          </p:cNvPr>
          <p:cNvSpPr/>
          <p:nvPr/>
        </p:nvSpPr>
        <p:spPr>
          <a:xfrm>
            <a:off x="895634" y="1950746"/>
            <a:ext cx="3676650" cy="2857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3.1 Introduction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1536738D-B941-600D-B39F-3FC6C433702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25</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E5852648-291F-57C4-A0BE-C515BA18DD92}"/>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2E4C5EF6-C475-1E3B-2110-2C22197672DC}"/>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17" name="Text 4">
            <a:extLst>
              <a:ext uri="{FF2B5EF4-FFF2-40B4-BE49-F238E27FC236}">
                <a16:creationId xmlns:a16="http://schemas.microsoft.com/office/drawing/2014/main" id="{F5702B65-00E7-92B4-5D19-4B9E7F09C636}"/>
              </a:ext>
            </a:extLst>
          </p:cNvPr>
          <p:cNvSpPr/>
          <p:nvPr/>
        </p:nvSpPr>
        <p:spPr>
          <a:xfrm>
            <a:off x="5999045" y="82092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8" name="Image 4" descr="preencoded.png">
            <a:extLst>
              <a:ext uri="{FF2B5EF4-FFF2-40B4-BE49-F238E27FC236}">
                <a16:creationId xmlns:a16="http://schemas.microsoft.com/office/drawing/2014/main" id="{BD231B3E-3DAF-49D9-4CBA-6C503042A3B5}"/>
              </a:ext>
            </a:extLst>
          </p:cNvPr>
          <p:cNvPicPr>
            <a:picLocks noChangeAspect="1"/>
          </p:cNvPicPr>
          <p:nvPr/>
        </p:nvPicPr>
        <p:blipFill>
          <a:blip r:embed="rId4"/>
          <a:stretch>
            <a:fillRect/>
          </a:stretch>
        </p:blipFill>
        <p:spPr>
          <a:xfrm>
            <a:off x="6799145" y="7674397"/>
            <a:ext cx="514350" cy="400050"/>
          </a:xfrm>
          <a:prstGeom prst="rect">
            <a:avLst/>
          </a:prstGeom>
        </p:spPr>
      </p:pic>
      <p:sp>
        <p:nvSpPr>
          <p:cNvPr id="2" name="Flowchart: Connector 1">
            <a:extLst>
              <a:ext uri="{FF2B5EF4-FFF2-40B4-BE49-F238E27FC236}">
                <a16:creationId xmlns:a16="http://schemas.microsoft.com/office/drawing/2014/main" id="{6F7B79D8-B5F1-466F-8687-3CD3A589C8B3}"/>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CC26A0DE-417B-F009-49D7-86FD4CD46A47}"/>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2C1A9995-E72D-BAEC-0D56-EEC4B9C22482}"/>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82F51D93-7B68-E324-B3ED-35A48C8C1695}"/>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5" name="Rectangle 14">
              <a:extLst>
                <a:ext uri="{FF2B5EF4-FFF2-40B4-BE49-F238E27FC236}">
                  <a16:creationId xmlns:a16="http://schemas.microsoft.com/office/drawing/2014/main" id="{D367E1E9-985D-9A40-FE1E-53A46B82AD00}"/>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888021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84C74-8BCF-0DB3-052B-FEDEA74560E4}"/>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37434C50-AF3B-AF69-65E1-628818A62FA4}"/>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7F4C8C00-03FA-ECF5-96BB-C4F02E8A163D}"/>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DFC9FBD6-BABB-FF8B-A526-F07C63BB4E8B}"/>
              </a:ext>
            </a:extLst>
          </p:cNvPr>
          <p:cNvSpPr/>
          <p:nvPr/>
        </p:nvSpPr>
        <p:spPr>
          <a:xfrm>
            <a:off x="807233" y="1902602"/>
            <a:ext cx="4380406" cy="382037"/>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3.2 Intervention Details</a:t>
            </a:r>
          </a:p>
        </p:txBody>
      </p:sp>
      <p:sp>
        <p:nvSpPr>
          <p:cNvPr id="9" name="Text 1">
            <a:extLst>
              <a:ext uri="{FF2B5EF4-FFF2-40B4-BE49-F238E27FC236}">
                <a16:creationId xmlns:a16="http://schemas.microsoft.com/office/drawing/2014/main" id="{5EB3F483-9D7D-1E7E-6860-E7A45A951B83}"/>
              </a:ext>
            </a:extLst>
          </p:cNvPr>
          <p:cNvSpPr/>
          <p:nvPr/>
        </p:nvSpPr>
        <p:spPr>
          <a:xfrm>
            <a:off x="796962" y="2509589"/>
            <a:ext cx="4794819" cy="7049796"/>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interventionDetails</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10" name="Text 2">
            <a:extLst>
              <a:ext uri="{FF2B5EF4-FFF2-40B4-BE49-F238E27FC236}">
                <a16:creationId xmlns:a16="http://schemas.microsoft.com/office/drawing/2014/main" id="{EC41EEA7-D002-F9E9-D760-5857E1CB110E}"/>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2F7BE99E-7494-ADFB-0BE6-E7B707C78C31}"/>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F0093FF5-D29B-805D-66F5-D4065EA02519}"/>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26</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B9A723B6-A3DC-7205-7C54-33A24189C971}"/>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43FF16BC-7FE0-E43E-9759-DD83EE3B6E9F}"/>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B9027C19-E0BE-4CC0-5060-E54F2E1B91EE}"/>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5E049786-E608-51F8-19DA-678F77A492EF}"/>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3BB1E1B3-C0B8-CAD6-E698-393B433A5E9D}"/>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4CFAC6D2-D920-9BA6-D91D-7C1B05CEFB7F}"/>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B07A68D9-5270-293C-B523-8039EBBABBC0}"/>
              </a:ext>
            </a:extLst>
          </p:cNvPr>
          <p:cNvGrpSpPr/>
          <p:nvPr/>
        </p:nvGrpSpPr>
        <p:grpSpPr>
          <a:xfrm>
            <a:off x="5657974" y="1412484"/>
            <a:ext cx="1382886" cy="1387866"/>
            <a:chOff x="5591781" y="1412484"/>
            <a:chExt cx="1382886" cy="1387866"/>
          </a:xfrm>
        </p:grpSpPr>
        <p:sp>
          <p:nvSpPr>
            <p:cNvPr id="7" name="Rectangle 6">
              <a:extLst>
                <a:ext uri="{FF2B5EF4-FFF2-40B4-BE49-F238E27FC236}">
                  <a16:creationId xmlns:a16="http://schemas.microsoft.com/office/drawing/2014/main" id="{7A0FD7AA-8D07-B16F-00A8-6CBAA033EBC6}"/>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2760990C-C878-23CF-8309-36BCC537A84A}"/>
                </a:ext>
              </a:extLst>
            </p:cNvPr>
            <p:cNvPicPr>
              <a:picLocks noChangeAspect="1"/>
            </p:cNvPicPr>
            <p:nvPr/>
          </p:nvPicPr>
          <p:blipFill>
            <a:blip r:embed="rId6"/>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69C38940-DDC2-B885-BFED-F2C89ADBA057}"/>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5661450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6F3D42-1A33-251A-0452-D6DB1B717567}"/>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A3F0EAD-0BD7-E38F-FD26-89DAA24B7AE3}"/>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6C652EB6-142B-FA0E-5633-CEFC936654BD}"/>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A1B12FB-8AC7-1768-97E6-31EFBF694EEC}"/>
              </a:ext>
            </a:extLst>
          </p:cNvPr>
          <p:cNvSpPr/>
          <p:nvPr/>
        </p:nvSpPr>
        <p:spPr>
          <a:xfrm>
            <a:off x="796962" y="1902602"/>
            <a:ext cx="4784548" cy="382037"/>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3.3 Prioritization Justification</a:t>
            </a:r>
          </a:p>
        </p:txBody>
      </p:sp>
      <p:sp>
        <p:nvSpPr>
          <p:cNvPr id="9" name="Text 1">
            <a:extLst>
              <a:ext uri="{FF2B5EF4-FFF2-40B4-BE49-F238E27FC236}">
                <a16:creationId xmlns:a16="http://schemas.microsoft.com/office/drawing/2014/main" id="{7A639971-EDAC-8FFE-F076-9DF806ACF4DA}"/>
              </a:ext>
            </a:extLst>
          </p:cNvPr>
          <p:cNvSpPr/>
          <p:nvPr/>
        </p:nvSpPr>
        <p:spPr>
          <a:xfrm>
            <a:off x="796962" y="2509588"/>
            <a:ext cx="4794819" cy="6681276"/>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prioritizationJustification</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10" name="Text 2">
            <a:extLst>
              <a:ext uri="{FF2B5EF4-FFF2-40B4-BE49-F238E27FC236}">
                <a16:creationId xmlns:a16="http://schemas.microsoft.com/office/drawing/2014/main" id="{4F7AFF06-547C-800A-B88F-853FA6C7905A}"/>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4477ABC0-0843-1688-C5E8-1A6616CF366B}"/>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177A4703-8FBC-7E04-22C1-58FDA1C072EC}"/>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27</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97C9A708-F025-C131-8419-BEA8906D983C}"/>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B5E3E0CD-2C11-EF41-0A08-1504236FFB59}"/>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1E3F2AF7-91E6-665C-8FED-6D20DE9FA05A}"/>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C3092ECF-F75B-91E2-D179-E4F217F0444F}"/>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7FB27DF8-DFAF-5F33-BE35-9A58BBA0671B}"/>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10F83BFD-6AC3-699C-8442-39C40164BF85}"/>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8D999CC9-39FB-369D-B674-B56ECD156A2B}"/>
              </a:ext>
            </a:extLst>
          </p:cNvPr>
          <p:cNvGrpSpPr/>
          <p:nvPr/>
        </p:nvGrpSpPr>
        <p:grpSpPr>
          <a:xfrm>
            <a:off x="5657974" y="1412484"/>
            <a:ext cx="1382886" cy="1387866"/>
            <a:chOff x="5591781" y="1412484"/>
            <a:chExt cx="1382886" cy="1387866"/>
          </a:xfrm>
        </p:grpSpPr>
        <p:sp>
          <p:nvSpPr>
            <p:cNvPr id="7" name="Rectangle 6">
              <a:extLst>
                <a:ext uri="{FF2B5EF4-FFF2-40B4-BE49-F238E27FC236}">
                  <a16:creationId xmlns:a16="http://schemas.microsoft.com/office/drawing/2014/main" id="{B5ED35A1-0293-3089-8D59-3D5541B48EDB}"/>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36FB2E56-180E-69BE-3EB1-E35509A4684C}"/>
                </a:ext>
              </a:extLst>
            </p:cNvPr>
            <p:cNvPicPr>
              <a:picLocks noChangeAspect="1"/>
            </p:cNvPicPr>
            <p:nvPr/>
          </p:nvPicPr>
          <p:blipFill>
            <a:blip r:embed="rId6"/>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9C549186-B27C-727A-2EB4-728F1C015106}"/>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7568313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EE746B-D8DB-F99A-6223-8003DA342D0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84E100C2-7172-77AC-1470-47CE22DF8089}"/>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AE54B10E-B248-DC77-D01A-CE83A270C95A}"/>
              </a:ext>
            </a:extLst>
          </p:cNvPr>
          <p:cNvSpPr/>
          <p:nvPr/>
        </p:nvSpPr>
        <p:spPr>
          <a:xfrm>
            <a:off x="807232" y="1940454"/>
            <a:ext cx="4122956" cy="401320"/>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3.4 Budget Assumptions</a:t>
            </a:r>
          </a:p>
        </p:txBody>
      </p:sp>
      <p:sp>
        <p:nvSpPr>
          <p:cNvPr id="7" name="Text 1">
            <a:extLst>
              <a:ext uri="{FF2B5EF4-FFF2-40B4-BE49-F238E27FC236}">
                <a16:creationId xmlns:a16="http://schemas.microsoft.com/office/drawing/2014/main" id="{11747AC2-5632-325D-834E-65474585231C}"/>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584660A0-E994-D377-9B3D-4C32E11A8117}"/>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D8D600CA-EF1C-8EEE-ABAC-1DEBA1AC88E7}"/>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2" name="Text 4">
            <a:extLst>
              <a:ext uri="{FF2B5EF4-FFF2-40B4-BE49-F238E27FC236}">
                <a16:creationId xmlns:a16="http://schemas.microsoft.com/office/drawing/2014/main" id="{801459BD-85F8-C9A3-9FFD-F58CD7460AE1}"/>
              </a:ext>
            </a:extLst>
          </p:cNvPr>
          <p:cNvSpPr/>
          <p:nvPr/>
        </p:nvSpPr>
        <p:spPr>
          <a:xfrm>
            <a:off x="796962" y="7863533"/>
            <a:ext cx="5581647" cy="285888"/>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3: </a:t>
            </a:r>
            <a:r>
              <a:rPr lang="en-US" sz="1425" dirty="0">
                <a:solidFill>
                  <a:srgbClr val="2B2B35"/>
                </a:solidFill>
                <a:latin typeface="Titillium Web" panose="00000500000000000000" pitchFamily="2" charset="0"/>
                <a:ea typeface="Roboto Condensed" pitchFamily="34" charset="-122"/>
                <a:cs typeface="Roboto Condensed" pitchFamily="34" charset="-120"/>
              </a:rPr>
              <a:t>IT Infrastructure Investment Assessment</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D3AE7EC9-53F6-1866-0E8F-13CA75B40692}"/>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4" name="Table 13">
            <a:extLst>
              <a:ext uri="{FF2B5EF4-FFF2-40B4-BE49-F238E27FC236}">
                <a16:creationId xmlns:a16="http://schemas.microsoft.com/office/drawing/2014/main" id="{408F6A02-0CBB-7803-9FBE-7A1DB439C3B3}"/>
              </a:ext>
            </a:extLst>
          </p:cNvPr>
          <p:cNvGraphicFramePr>
            <a:graphicFrameLocks noGrp="1"/>
          </p:cNvGraphicFramePr>
          <p:nvPr>
            <p:extLst>
              <p:ext uri="{D42A27DB-BD31-4B8C-83A1-F6EECF244321}">
                <p14:modId xmlns:p14="http://schemas.microsoft.com/office/powerpoint/2010/main" val="2845029572"/>
              </p:ext>
            </p:extLst>
          </p:nvPr>
        </p:nvGraphicFramePr>
        <p:xfrm>
          <a:off x="835062" y="3965622"/>
          <a:ext cx="6516602" cy="3715400"/>
        </p:xfrm>
        <a:graphic>
          <a:graphicData uri="http://schemas.openxmlformats.org/drawingml/2006/table">
            <a:tbl>
              <a:tblPr firstRow="1" firstCol="1" bandRow="1">
                <a:tableStyleId>{7E9639D4-E3E2-4D34-9284-5A2195B3D0D7}</a:tableStyleId>
              </a:tblPr>
              <a:tblGrid>
                <a:gridCol w="3258301">
                  <a:extLst>
                    <a:ext uri="{9D8B030D-6E8A-4147-A177-3AD203B41FA5}">
                      <a16:colId xmlns:a16="http://schemas.microsoft.com/office/drawing/2014/main" val="2614702910"/>
                    </a:ext>
                  </a:extLst>
                </a:gridCol>
                <a:gridCol w="3258301">
                  <a:extLst>
                    <a:ext uri="{9D8B030D-6E8A-4147-A177-3AD203B41FA5}">
                      <a16:colId xmlns:a16="http://schemas.microsoft.com/office/drawing/2014/main" val="2490726485"/>
                    </a:ext>
                  </a:extLst>
                </a:gridCol>
              </a:tblGrid>
              <a:tr h="416636">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Intervention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Estimated Cost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3863859858"/>
                  </a:ext>
                </a:extLst>
              </a:tr>
              <a:tr h="549794">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 CRM and ERP Deployment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b="0" dirty="0">
                          <a:latin typeface="Titillium Web" panose="00000500000000000000" pitchFamily="2" charset="0"/>
                          <a:ea typeface="Arial" pitchFamily="34" charset="-122"/>
                          <a:cs typeface="Arial" pitchFamily="34" charset="-120"/>
                        </a:rPr>
                        <a:t>{{</a:t>
                      </a:r>
                      <a:r>
                        <a:rPr lang="en-US" sz="1200" b="0" dirty="0" err="1">
                          <a:latin typeface="Titillium Web" panose="00000500000000000000" pitchFamily="2" charset="0"/>
                          <a:ea typeface="Arial" pitchFamily="34" charset="-122"/>
                          <a:cs typeface="Arial" pitchFamily="34" charset="-120"/>
                        </a:rPr>
                        <a:t>crmErpDeployment</a:t>
                      </a:r>
                      <a:r>
                        <a:rPr lang="en-US" sz="1200" b="0" dirty="0">
                          <a:latin typeface="Titillium Web" panose="00000500000000000000" pitchFamily="2" charset="0"/>
                          <a:ea typeface="Arial" pitchFamily="34" charset="-122"/>
                          <a:cs typeface="Arial" pitchFamily="34" charset="-120"/>
                        </a:rPr>
                        <a:t>}}</a:t>
                      </a:r>
                      <a:endParaRPr lang="en-ZA" sz="1100" b="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8238273"/>
                  </a:ext>
                </a:extLst>
              </a:tr>
              <a:tr h="549794">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IT Governance and Oversight Roles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b="0" dirty="0">
                          <a:latin typeface="Titillium Web" panose="00000500000000000000" pitchFamily="2" charset="0"/>
                          <a:ea typeface="Arial" pitchFamily="34" charset="-122"/>
                          <a:cs typeface="Arial" pitchFamily="34" charset="-120"/>
                        </a:rPr>
                        <a:t>{{</a:t>
                      </a:r>
                      <a:r>
                        <a:rPr lang="en-US" sz="1200" b="0" dirty="0" err="1">
                          <a:latin typeface="Titillium Web" panose="00000500000000000000" pitchFamily="2" charset="0"/>
                          <a:ea typeface="Arial" pitchFamily="34" charset="-122"/>
                          <a:cs typeface="Arial" pitchFamily="34" charset="-120"/>
                        </a:rPr>
                        <a:t>itGovOvRoles</a:t>
                      </a:r>
                      <a:r>
                        <a:rPr lang="en-US" sz="1200" b="0" dirty="0">
                          <a:latin typeface="Titillium Web" panose="00000500000000000000" pitchFamily="2" charset="0"/>
                          <a:ea typeface="Arial" pitchFamily="34" charset="-122"/>
                          <a:cs typeface="Arial" pitchFamily="34" charset="-120"/>
                        </a:rPr>
                        <a:t>}}</a:t>
                      </a:r>
                      <a:endParaRPr lang="en-ZA" sz="1100" b="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7110045"/>
                  </a:ext>
                </a:extLst>
              </a:tr>
              <a:tr h="549794">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Platform Usage Dashboards and Analytics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b="0" dirty="0">
                          <a:latin typeface="Titillium Web" panose="00000500000000000000" pitchFamily="2" charset="0"/>
                          <a:ea typeface="Arial" pitchFamily="34" charset="-122"/>
                          <a:cs typeface="Arial" pitchFamily="34" charset="-120"/>
                        </a:rPr>
                        <a:t>{{</a:t>
                      </a:r>
                      <a:r>
                        <a:rPr lang="en-US" sz="1200" b="0" dirty="0" err="1">
                          <a:latin typeface="Titillium Web" panose="00000500000000000000" pitchFamily="2" charset="0"/>
                          <a:ea typeface="Arial" pitchFamily="34" charset="-122"/>
                          <a:cs typeface="Arial" pitchFamily="34" charset="-120"/>
                        </a:rPr>
                        <a:t>platDashAnalytics</a:t>
                      </a:r>
                      <a:r>
                        <a:rPr lang="en-US" sz="1200" b="0" dirty="0">
                          <a:latin typeface="Titillium Web" panose="00000500000000000000" pitchFamily="2" charset="0"/>
                          <a:ea typeface="Arial" pitchFamily="34" charset="-122"/>
                          <a:cs typeface="Arial" pitchFamily="34" charset="-120"/>
                        </a:rPr>
                        <a:t>}}</a:t>
                      </a:r>
                      <a:endParaRPr lang="en-ZA" sz="1100" b="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7738142"/>
                  </a:ext>
                </a:extLst>
              </a:tr>
              <a:tr h="549794">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Cybersecurity and Data Protection Enforcement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b="0" dirty="0">
                          <a:latin typeface="Titillium Web" panose="00000500000000000000" pitchFamily="2" charset="0"/>
                          <a:ea typeface="Arial" pitchFamily="34" charset="-122"/>
                          <a:cs typeface="Arial" pitchFamily="34" charset="-120"/>
                        </a:rPr>
                        <a:t>{{</a:t>
                      </a:r>
                      <a:r>
                        <a:rPr lang="en-US" sz="1200" b="0" dirty="0" err="1">
                          <a:latin typeface="Titillium Web" panose="00000500000000000000" pitchFamily="2" charset="0"/>
                          <a:ea typeface="Arial" pitchFamily="34" charset="-122"/>
                          <a:cs typeface="Arial" pitchFamily="34" charset="-120"/>
                        </a:rPr>
                        <a:t>cyberDataEn</a:t>
                      </a:r>
                      <a:r>
                        <a:rPr lang="en-US" sz="1200" b="0" dirty="0">
                          <a:latin typeface="Titillium Web" panose="00000500000000000000" pitchFamily="2" charset="0"/>
                          <a:ea typeface="Arial" pitchFamily="34" charset="-122"/>
                          <a:cs typeface="Arial" pitchFamily="34" charset="-120"/>
                        </a:rPr>
                        <a:t>}}</a:t>
                      </a:r>
                      <a:endParaRPr lang="en-ZA" sz="1100" b="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689709"/>
                  </a:ext>
                </a:extLst>
              </a:tr>
              <a:tr h="549794">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IT Procedures and Vendor SLAs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b="0" dirty="0">
                          <a:latin typeface="Titillium Web" panose="00000500000000000000" pitchFamily="2" charset="0"/>
                          <a:ea typeface="Arial" pitchFamily="34" charset="-122"/>
                          <a:cs typeface="Arial" pitchFamily="34" charset="-120"/>
                        </a:rPr>
                        <a:t>{{</a:t>
                      </a:r>
                      <a:r>
                        <a:rPr lang="en-US" sz="1200" b="0" dirty="0" err="1">
                          <a:latin typeface="Titillium Web" panose="00000500000000000000" pitchFamily="2" charset="0"/>
                          <a:ea typeface="Arial" pitchFamily="34" charset="-122"/>
                          <a:cs typeface="Arial" pitchFamily="34" charset="-120"/>
                        </a:rPr>
                        <a:t>itProVe</a:t>
                      </a:r>
                      <a:r>
                        <a:rPr lang="en-US" sz="1200" b="0" dirty="0">
                          <a:latin typeface="Titillium Web" panose="00000500000000000000" pitchFamily="2" charset="0"/>
                          <a:ea typeface="Arial" pitchFamily="34" charset="-122"/>
                          <a:cs typeface="Arial" pitchFamily="34" charset="-120"/>
                        </a:rPr>
                        <a:t>}}</a:t>
                      </a:r>
                      <a:endParaRPr lang="en-ZA" sz="1100" b="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8875948"/>
                  </a:ext>
                </a:extLst>
              </a:tr>
              <a:tr h="549794">
                <a:tc>
                  <a:txBody>
                    <a:bodyPr/>
                    <a:lstStyle/>
                    <a:p>
                      <a:pPr marL="72000">
                        <a:lnSpc>
                          <a:spcPct val="115000"/>
                        </a:lnSpc>
                        <a:spcBef>
                          <a:spcPts val="1200"/>
                        </a:spcBef>
                        <a:spcAft>
                          <a:spcPts val="1000"/>
                        </a:spcAft>
                        <a:buNone/>
                      </a:pPr>
                      <a:r>
                        <a:rPr lang="en-ZA" sz="1200" b="1" kern="0" dirty="0">
                          <a:effectLst/>
                          <a:latin typeface="Titillium Web" panose="00000500000000000000" pitchFamily="2" charset="0"/>
                          <a:ea typeface="Times New Roman" panose="02020603050405020304" pitchFamily="18" charset="0"/>
                          <a:cs typeface="Times New Roman" panose="02020603050405020304" pitchFamily="18" charset="0"/>
                        </a:rPr>
                        <a:t>Total (IT Infrastructure Domain)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b="0" dirty="0">
                          <a:latin typeface="Titillium Web" panose="00000500000000000000" pitchFamily="2" charset="0"/>
                          <a:ea typeface="Arial" pitchFamily="34" charset="-122"/>
                          <a:cs typeface="Arial" pitchFamily="34" charset="-120"/>
                        </a:rPr>
                        <a:t>{{</a:t>
                      </a:r>
                      <a:r>
                        <a:rPr lang="en-US" sz="1200" b="0" dirty="0" err="1">
                          <a:latin typeface="Titillium Web" panose="00000500000000000000" pitchFamily="2" charset="0"/>
                          <a:ea typeface="Arial" pitchFamily="34" charset="-122"/>
                          <a:cs typeface="Arial" pitchFamily="34" charset="-120"/>
                        </a:rPr>
                        <a:t>totInDomain</a:t>
                      </a:r>
                      <a:r>
                        <a:rPr lang="en-US" sz="1200" b="0" dirty="0">
                          <a:latin typeface="Titillium Web" panose="00000500000000000000" pitchFamily="2" charset="0"/>
                          <a:ea typeface="Arial" pitchFamily="34" charset="-122"/>
                          <a:cs typeface="Arial" pitchFamily="34" charset="-120"/>
                        </a:rPr>
                        <a:t>}}</a:t>
                      </a:r>
                      <a:endParaRPr lang="en-ZA" sz="1100" b="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1850646"/>
                  </a:ext>
                </a:extLst>
              </a:tr>
            </a:tbl>
          </a:graphicData>
        </a:graphic>
      </p:graphicFrame>
      <p:sp>
        <p:nvSpPr>
          <p:cNvPr id="11" name="TextBox 10">
            <a:extLst>
              <a:ext uri="{FF2B5EF4-FFF2-40B4-BE49-F238E27FC236}">
                <a16:creationId xmlns:a16="http://schemas.microsoft.com/office/drawing/2014/main" id="{B03B1F47-0331-BCC7-58A4-5C62A61B67F0}"/>
              </a:ext>
            </a:extLst>
          </p:cNvPr>
          <p:cNvSpPr txBox="1"/>
          <p:nvPr/>
        </p:nvSpPr>
        <p:spPr>
          <a:xfrm>
            <a:off x="746162" y="2460573"/>
            <a:ext cx="4794819" cy="1318310"/>
          </a:xfrm>
          <a:prstGeom prst="rect">
            <a:avLst/>
          </a:prstGeom>
          <a:noFill/>
        </p:spPr>
        <p:txBody>
          <a:bodyPr wrap="square" rtlCol="0">
            <a:spAutoFit/>
          </a:bodyPr>
          <a:lstStyle/>
          <a:p>
            <a:pPr>
              <a:lnSpc>
                <a:spcPts val="1600"/>
              </a:lnSpc>
              <a:spcBef>
                <a:spcPts val="600"/>
              </a:spcBef>
            </a:pPr>
            <a:r>
              <a:rPr lang="en-US" sz="1200" dirty="0">
                <a:latin typeface="Titillium Web" panose="00000500000000000000" pitchFamily="2" charset="0"/>
              </a:rPr>
              <a:t>The following table presents the projected budget for implementing Afribiz Connect’s IT infrastructure interventions over a 12-month period. Costs are based on publicly available rates for SaaS platforms, consulting support, and internal development of digital oversight structures.</a:t>
            </a:r>
            <a:r>
              <a:rPr lang="en-GB" sz="1200" dirty="0">
                <a:latin typeface="Titillium Web" panose="00000500000000000000" pitchFamily="2" charset="0"/>
              </a:rPr>
              <a:t> The budget that we propose for this Domain is </a:t>
            </a: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budgetAssumption</a:t>
            </a:r>
            <a:r>
              <a:rPr lang="en-US" sz="1200" dirty="0">
                <a:latin typeface="Titillium Web" panose="00000500000000000000" pitchFamily="2" charset="0"/>
                <a:ea typeface="Arial" pitchFamily="34" charset="-122"/>
                <a:cs typeface="Arial" pitchFamily="34" charset="-120"/>
              </a:rPr>
              <a:t>}}</a:t>
            </a:r>
            <a:r>
              <a:rPr lang="en-GB" sz="1200" dirty="0">
                <a:latin typeface="Titillium Web" panose="00000500000000000000" pitchFamily="2" charset="0"/>
              </a:rPr>
              <a:t> broken down as follows:</a:t>
            </a:r>
            <a:endParaRPr lang="en-US" sz="1200" dirty="0">
              <a:latin typeface="Titillium Web" panose="00000500000000000000" pitchFamily="2" charset="0"/>
            </a:endParaRPr>
          </a:p>
        </p:txBody>
      </p:sp>
      <p:grpSp>
        <p:nvGrpSpPr>
          <p:cNvPr id="10" name="Group 9">
            <a:extLst>
              <a:ext uri="{FF2B5EF4-FFF2-40B4-BE49-F238E27FC236}">
                <a16:creationId xmlns:a16="http://schemas.microsoft.com/office/drawing/2014/main" id="{187FE300-1EDF-0778-9D01-AE01788C7F41}"/>
              </a:ext>
            </a:extLst>
          </p:cNvPr>
          <p:cNvGrpSpPr/>
          <p:nvPr/>
        </p:nvGrpSpPr>
        <p:grpSpPr>
          <a:xfrm>
            <a:off x="5999045" y="7902997"/>
            <a:ext cx="1314450" cy="1449210"/>
            <a:chOff x="5999045" y="7407697"/>
            <a:chExt cx="1314450" cy="1449210"/>
          </a:xfrm>
        </p:grpSpPr>
        <p:sp>
          <p:nvSpPr>
            <p:cNvPr id="15" name="Text 4">
              <a:extLst>
                <a:ext uri="{FF2B5EF4-FFF2-40B4-BE49-F238E27FC236}">
                  <a16:creationId xmlns:a16="http://schemas.microsoft.com/office/drawing/2014/main" id="{7835CD80-B897-684F-38AC-66B95FE9E403}"/>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AD0F76E4-ADC8-5960-381D-C4BBED87D692}"/>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CDBE6646-7C10-094D-DDBD-486E77C6D96B}"/>
              </a:ext>
            </a:extLst>
          </p:cNvPr>
          <p:cNvGrpSpPr/>
          <p:nvPr/>
        </p:nvGrpSpPr>
        <p:grpSpPr>
          <a:xfrm>
            <a:off x="5657974" y="1412484"/>
            <a:ext cx="1382886" cy="1387866"/>
            <a:chOff x="5591781" y="1412484"/>
            <a:chExt cx="1382886" cy="1387866"/>
          </a:xfrm>
        </p:grpSpPr>
        <p:sp>
          <p:nvSpPr>
            <p:cNvPr id="4" name="Rectangle 3">
              <a:extLst>
                <a:ext uri="{FF2B5EF4-FFF2-40B4-BE49-F238E27FC236}">
                  <a16:creationId xmlns:a16="http://schemas.microsoft.com/office/drawing/2014/main" id="{C862D46B-FABC-628D-8A7C-1B9B5F714A7C}"/>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3502E638-1CC1-CA1C-118E-92BD37F85DBB}"/>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3E0F4DAC-D216-06D2-4EEA-7C42737BF104}"/>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0775222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317E16-D96F-D33D-980F-03873824CE41}"/>
            </a:ext>
          </a:extLst>
        </p:cNvPr>
        <p:cNvGrpSpPr/>
        <p:nvPr/>
      </p:nvGrpSpPr>
      <p:grpSpPr>
        <a:xfrm>
          <a:off x="0" y="0"/>
          <a:ext cx="0" cy="0"/>
          <a:chOff x="0" y="0"/>
          <a:chExt cx="0" cy="0"/>
        </a:xfrm>
      </p:grpSpPr>
      <p:pic>
        <p:nvPicPr>
          <p:cNvPr id="2" name="Image 2" descr="preencoded.png">
            <a:extLst>
              <a:ext uri="{FF2B5EF4-FFF2-40B4-BE49-F238E27FC236}">
                <a16:creationId xmlns:a16="http://schemas.microsoft.com/office/drawing/2014/main" id="{85E23376-7EB2-66CB-A988-1F1259619649}"/>
              </a:ext>
            </a:extLst>
          </p:cNvPr>
          <p:cNvPicPr>
            <a:picLocks noChangeAspect="1"/>
          </p:cNvPicPr>
          <p:nvPr/>
        </p:nvPicPr>
        <p:blipFill>
          <a:blip r:embed="rId2"/>
          <a:stretch>
            <a:fillRect/>
          </a:stretch>
        </p:blipFill>
        <p:spPr>
          <a:xfrm>
            <a:off x="807232" y="1549479"/>
            <a:ext cx="85725" cy="981075"/>
          </a:xfrm>
          <a:prstGeom prst="rect">
            <a:avLst/>
          </a:prstGeom>
        </p:spPr>
      </p:pic>
      <p:pic>
        <p:nvPicPr>
          <p:cNvPr id="3" name="Image 3" descr="preencoded.png">
            <a:extLst>
              <a:ext uri="{FF2B5EF4-FFF2-40B4-BE49-F238E27FC236}">
                <a16:creationId xmlns:a16="http://schemas.microsoft.com/office/drawing/2014/main" id="{DDC1A742-5AB0-674A-FFEE-8CE017ADB8A2}"/>
              </a:ext>
            </a:extLst>
          </p:cNvPr>
          <p:cNvPicPr>
            <a:picLocks noChangeAspect="1"/>
          </p:cNvPicPr>
          <p:nvPr/>
        </p:nvPicPr>
        <p:blipFill>
          <a:blip r:embed="rId3"/>
          <a:stretch>
            <a:fillRect/>
          </a:stretch>
        </p:blipFill>
        <p:spPr>
          <a:xfrm>
            <a:off x="796962" y="919932"/>
            <a:ext cx="6177705" cy="190500"/>
          </a:xfrm>
          <a:prstGeom prst="rect">
            <a:avLst/>
          </a:prstGeom>
        </p:spPr>
      </p:pic>
      <p:sp>
        <p:nvSpPr>
          <p:cNvPr id="4" name="Text 0">
            <a:extLst>
              <a:ext uri="{FF2B5EF4-FFF2-40B4-BE49-F238E27FC236}">
                <a16:creationId xmlns:a16="http://schemas.microsoft.com/office/drawing/2014/main" id="{4FF1ABDE-6E12-2C77-CF48-A0C1E660D414}"/>
              </a:ext>
            </a:extLst>
          </p:cNvPr>
          <p:cNvSpPr/>
          <p:nvPr/>
        </p:nvSpPr>
        <p:spPr>
          <a:xfrm>
            <a:off x="966743" y="1728842"/>
            <a:ext cx="3676650" cy="76248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3.5 Budget Justification</a:t>
            </a:r>
          </a:p>
        </p:txBody>
      </p:sp>
      <p:sp>
        <p:nvSpPr>
          <p:cNvPr id="5" name="Text 1">
            <a:extLst>
              <a:ext uri="{FF2B5EF4-FFF2-40B4-BE49-F238E27FC236}">
                <a16:creationId xmlns:a16="http://schemas.microsoft.com/office/drawing/2014/main" id="{EB214EC9-00D4-E874-CD80-E5719F7FBC9E}"/>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6" name="Text 2">
            <a:extLst>
              <a:ext uri="{FF2B5EF4-FFF2-40B4-BE49-F238E27FC236}">
                <a16:creationId xmlns:a16="http://schemas.microsoft.com/office/drawing/2014/main" id="{C135A42B-C04C-114E-5772-DD94D66F2447}"/>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7" name="Text 3">
            <a:extLst>
              <a:ext uri="{FF2B5EF4-FFF2-40B4-BE49-F238E27FC236}">
                <a16:creationId xmlns:a16="http://schemas.microsoft.com/office/drawing/2014/main" id="{DF868C32-D33A-A3BA-8CDF-1DE05FC6ABF2}"/>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8" name="Text 5">
            <a:extLst>
              <a:ext uri="{FF2B5EF4-FFF2-40B4-BE49-F238E27FC236}">
                <a16:creationId xmlns:a16="http://schemas.microsoft.com/office/drawing/2014/main" id="{25ECA163-BAEF-393A-6A99-BD84A275E6E5}"/>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9" name="Group 8">
            <a:extLst>
              <a:ext uri="{FF2B5EF4-FFF2-40B4-BE49-F238E27FC236}">
                <a16:creationId xmlns:a16="http://schemas.microsoft.com/office/drawing/2014/main" id="{7545DD91-3BBA-DDEC-0B88-40C734F3FD2C}"/>
              </a:ext>
            </a:extLst>
          </p:cNvPr>
          <p:cNvGrpSpPr/>
          <p:nvPr/>
        </p:nvGrpSpPr>
        <p:grpSpPr>
          <a:xfrm>
            <a:off x="256735" y="3363160"/>
            <a:ext cx="4979684" cy="6439597"/>
            <a:chOff x="1650861" y="1521118"/>
            <a:chExt cx="3318131" cy="6439597"/>
          </a:xfrm>
        </p:grpSpPr>
        <p:sp>
          <p:nvSpPr>
            <p:cNvPr id="15" name="Text 1">
              <a:extLst>
                <a:ext uri="{FF2B5EF4-FFF2-40B4-BE49-F238E27FC236}">
                  <a16:creationId xmlns:a16="http://schemas.microsoft.com/office/drawing/2014/main" id="{164AD9CB-9748-C032-1EE0-65435411A8C2}"/>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16" name="Text 2">
              <a:extLst>
                <a:ext uri="{FF2B5EF4-FFF2-40B4-BE49-F238E27FC236}">
                  <a16:creationId xmlns:a16="http://schemas.microsoft.com/office/drawing/2014/main" id="{A48533D0-3FFC-8F9A-9EEB-5705314E2FEC}"/>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IT SOPs and Vendor </a:t>
              </a:r>
            </a:p>
          </p:txBody>
        </p:sp>
        <p:sp>
          <p:nvSpPr>
            <p:cNvPr id="17" name="Text 3">
              <a:extLst>
                <a:ext uri="{FF2B5EF4-FFF2-40B4-BE49-F238E27FC236}">
                  <a16:creationId xmlns:a16="http://schemas.microsoft.com/office/drawing/2014/main" id="{06DFB3B1-F443-E757-E80D-DD4B343E76A3}"/>
                </a:ext>
              </a:extLst>
            </p:cNvPr>
            <p:cNvSpPr/>
            <p:nvPr/>
          </p:nvSpPr>
          <p:spPr>
            <a:xfrm>
              <a:off x="2507686" y="1832909"/>
              <a:ext cx="2461306" cy="8482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itVen</a:t>
              </a:r>
              <a:r>
                <a:rPr lang="en-US" sz="1100" dirty="0">
                  <a:latin typeface="Titillium Web" panose="00000500000000000000" pitchFamily="2" charset="0"/>
                  <a:ea typeface="Arial" pitchFamily="34" charset="-122"/>
                  <a:cs typeface="Arial" pitchFamily="34" charset="-120"/>
                </a:rPr>
                <a:t>}} </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a:t>
              </a:r>
              <a:r>
                <a:rPr lang="en-US" sz="1100" b="1" dirty="0">
                  <a:latin typeface="Titillium Web" panose="00000500000000000000" pitchFamily="2" charset="0"/>
                  <a:ea typeface="Arial" pitchFamily="34" charset="-122"/>
                  <a:cs typeface="Arial" pitchFamily="34" charset="-120"/>
                </a:rPr>
                <a:t>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venJustification</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18" name="Text 4">
              <a:extLst>
                <a:ext uri="{FF2B5EF4-FFF2-40B4-BE49-F238E27FC236}">
                  <a16:creationId xmlns:a16="http://schemas.microsoft.com/office/drawing/2014/main" id="{A2344092-CF0C-F05A-8074-06C81B8F90A7}"/>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19" name="Text 5">
              <a:extLst>
                <a:ext uri="{FF2B5EF4-FFF2-40B4-BE49-F238E27FC236}">
                  <a16:creationId xmlns:a16="http://schemas.microsoft.com/office/drawing/2014/main" id="{FC7076C2-3DC9-8A26-3188-897A802F2C2C}"/>
                </a:ext>
              </a:extLst>
            </p:cNvPr>
            <p:cNvSpPr/>
            <p:nvPr/>
          </p:nvSpPr>
          <p:spPr>
            <a:xfrm>
              <a:off x="2507686" y="28360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Cybersecurity and Data Protection </a:t>
              </a:r>
            </a:p>
          </p:txBody>
        </p:sp>
        <p:sp>
          <p:nvSpPr>
            <p:cNvPr id="20" name="Text 6">
              <a:extLst>
                <a:ext uri="{FF2B5EF4-FFF2-40B4-BE49-F238E27FC236}">
                  <a16:creationId xmlns:a16="http://schemas.microsoft.com/office/drawing/2014/main" id="{459180D2-9DD2-9869-2BB6-664885101E6E}"/>
                </a:ext>
              </a:extLst>
            </p:cNvPr>
            <p:cNvSpPr/>
            <p:nvPr/>
          </p:nvSpPr>
          <p:spPr>
            <a:xfrm>
              <a:off x="2507686" y="3161712"/>
              <a:ext cx="2329214" cy="759947"/>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cyberData</a:t>
              </a:r>
              <a:r>
                <a:rPr lang="en-US" sz="1100" dirty="0">
                  <a:latin typeface="Titillium Web" panose="00000500000000000000" pitchFamily="2" charset="0"/>
                  <a:ea typeface="Arial" pitchFamily="34" charset="-122"/>
                  <a:cs typeface="Arial" pitchFamily="34" charset="-120"/>
                </a:rPr>
                <a:t>}} </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cyberJustification</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1" name="Text 7">
              <a:extLst>
                <a:ext uri="{FF2B5EF4-FFF2-40B4-BE49-F238E27FC236}">
                  <a16:creationId xmlns:a16="http://schemas.microsoft.com/office/drawing/2014/main" id="{994A7321-73F8-BEF2-2704-FF1B2FFAE793}"/>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22" name="Text 8">
              <a:extLst>
                <a:ext uri="{FF2B5EF4-FFF2-40B4-BE49-F238E27FC236}">
                  <a16:creationId xmlns:a16="http://schemas.microsoft.com/office/drawing/2014/main" id="{41B0A387-1F4C-FE6D-1BCD-34C8BD818401}"/>
                </a:ext>
              </a:extLst>
            </p:cNvPr>
            <p:cNvSpPr/>
            <p:nvPr/>
          </p:nvSpPr>
          <p:spPr>
            <a:xfrm>
              <a:off x="2507686" y="41644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Platform Usage and Analytics </a:t>
              </a:r>
            </a:p>
          </p:txBody>
        </p:sp>
        <p:sp>
          <p:nvSpPr>
            <p:cNvPr id="23" name="Text 9">
              <a:extLst>
                <a:ext uri="{FF2B5EF4-FFF2-40B4-BE49-F238E27FC236}">
                  <a16:creationId xmlns:a16="http://schemas.microsoft.com/office/drawing/2014/main" id="{6904B87A-435C-AAE8-EADE-16D1366BA881}"/>
                </a:ext>
              </a:extLst>
            </p:cNvPr>
            <p:cNvSpPr/>
            <p:nvPr/>
          </p:nvSpPr>
          <p:spPr>
            <a:xfrm>
              <a:off x="2507686" y="4505353"/>
              <a:ext cx="2329214"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platAnalysis</a:t>
              </a:r>
              <a:r>
                <a:rPr lang="en-US" sz="1100" dirty="0">
                  <a:latin typeface="Titillium Web" panose="00000500000000000000" pitchFamily="2" charset="0"/>
                  <a:ea typeface="Arial" pitchFamily="34" charset="-122"/>
                  <a:cs typeface="Arial" pitchFamily="34" charset="-120"/>
                </a:rPr>
                <a:t>}} </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platJustification</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4" name="Text 10">
              <a:extLst>
                <a:ext uri="{FF2B5EF4-FFF2-40B4-BE49-F238E27FC236}">
                  <a16:creationId xmlns:a16="http://schemas.microsoft.com/office/drawing/2014/main" id="{6F3F0EE8-59F7-47FB-3502-EB886FCDB1FC}"/>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25" name="Text 11">
              <a:extLst>
                <a:ext uri="{FF2B5EF4-FFF2-40B4-BE49-F238E27FC236}">
                  <a16:creationId xmlns:a16="http://schemas.microsoft.com/office/drawing/2014/main" id="{6B1E8D7A-9630-A008-7EB2-58F5AFB2F52D}"/>
                </a:ext>
              </a:extLst>
            </p:cNvPr>
            <p:cNvSpPr/>
            <p:nvPr/>
          </p:nvSpPr>
          <p:spPr>
            <a:xfrm>
              <a:off x="2507686" y="55192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IT Governance and Oversight Roles </a:t>
              </a:r>
            </a:p>
          </p:txBody>
        </p:sp>
        <p:sp>
          <p:nvSpPr>
            <p:cNvPr id="26" name="Text 12">
              <a:extLst>
                <a:ext uri="{FF2B5EF4-FFF2-40B4-BE49-F238E27FC236}">
                  <a16:creationId xmlns:a16="http://schemas.microsoft.com/office/drawing/2014/main" id="{33CD36A3-B5B5-FA53-3F6A-65BA63BE324A}"/>
                </a:ext>
              </a:extLst>
            </p:cNvPr>
            <p:cNvSpPr/>
            <p:nvPr/>
          </p:nvSpPr>
          <p:spPr>
            <a:xfrm>
              <a:off x="2507686" y="5860171"/>
              <a:ext cx="2329214"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itGovRoles</a:t>
              </a:r>
              <a:r>
                <a:rPr lang="en-US" sz="1100" dirty="0">
                  <a:latin typeface="Titillium Web" panose="00000500000000000000" pitchFamily="2" charset="0"/>
                  <a:ea typeface="Arial" pitchFamily="34" charset="-122"/>
                  <a:cs typeface="Arial" pitchFamily="34" charset="-120"/>
                </a:rPr>
                <a:t>}} </a:t>
              </a: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itGovJustification</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7" name="Text 13">
              <a:extLst>
                <a:ext uri="{FF2B5EF4-FFF2-40B4-BE49-F238E27FC236}">
                  <a16:creationId xmlns:a16="http://schemas.microsoft.com/office/drawing/2014/main" id="{640AAEF1-F123-02CB-F155-74510F6F2353}"/>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28" name="Text 14">
              <a:extLst>
                <a:ext uri="{FF2B5EF4-FFF2-40B4-BE49-F238E27FC236}">
                  <a16:creationId xmlns:a16="http://schemas.microsoft.com/office/drawing/2014/main" id="{ABAF8FFE-0AA6-CF0C-5AFC-1C750AAEB367}"/>
                </a:ext>
              </a:extLst>
            </p:cNvPr>
            <p:cNvSpPr/>
            <p:nvPr/>
          </p:nvSpPr>
          <p:spPr>
            <a:xfrm>
              <a:off x="2507686" y="68614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CRM and ERP Deployment </a:t>
              </a:r>
              <a:endParaRPr lang="en-US" sz="1600" dirty="0">
                <a:latin typeface="Titillium Web" panose="00000500000000000000" pitchFamily="2" charset="0"/>
              </a:endParaRPr>
            </a:p>
          </p:txBody>
        </p:sp>
        <p:sp>
          <p:nvSpPr>
            <p:cNvPr id="29" name="Text 15">
              <a:extLst>
                <a:ext uri="{FF2B5EF4-FFF2-40B4-BE49-F238E27FC236}">
                  <a16:creationId xmlns:a16="http://schemas.microsoft.com/office/drawing/2014/main" id="{D6F57064-4D27-963A-8440-D590978BF202}"/>
                </a:ext>
              </a:extLst>
            </p:cNvPr>
            <p:cNvSpPr/>
            <p:nvPr/>
          </p:nvSpPr>
          <p:spPr>
            <a:xfrm>
              <a:off x="2507686" y="7202290"/>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 {{</a:t>
              </a:r>
              <a:r>
                <a:rPr lang="en-US" sz="1100" b="1" dirty="0" err="1">
                  <a:latin typeface="Titillium Web" panose="00000500000000000000" pitchFamily="2" charset="0"/>
                  <a:ea typeface="Arial" pitchFamily="34" charset="-122"/>
                  <a:cs typeface="Arial" pitchFamily="34" charset="-120"/>
                </a:rPr>
                <a:t>crmErp</a:t>
              </a:r>
              <a:r>
                <a:rPr lang="en-US" sz="1100" b="1" dirty="0">
                  <a:latin typeface="Titillium Web" panose="00000500000000000000" pitchFamily="2" charset="0"/>
                  <a:ea typeface="Arial" pitchFamily="34" charset="-122"/>
                  <a:cs typeface="Arial" pitchFamily="34" charset="-120"/>
                </a:rPr>
                <a:t>}} </a:t>
              </a:r>
            </a:p>
            <a:p>
              <a:r>
                <a:rPr lang="en-US" sz="1100" b="1" dirty="0">
                  <a:latin typeface="Titillium Web" panose="00000500000000000000" pitchFamily="2" charset="0"/>
                  <a:ea typeface="Arial" pitchFamily="34" charset="-122"/>
                  <a:cs typeface="Arial" pitchFamily="34" charset="-120"/>
                </a:rPr>
                <a:t>Justification: {{</a:t>
              </a:r>
              <a:r>
                <a:rPr lang="en-US" sz="1100" b="1" dirty="0" err="1">
                  <a:latin typeface="Titillium Web" panose="00000500000000000000" pitchFamily="2" charset="0"/>
                  <a:ea typeface="Arial" pitchFamily="34" charset="-122"/>
                  <a:cs typeface="Arial" pitchFamily="34" charset="-120"/>
                </a:rPr>
                <a:t>erpBudget</a:t>
              </a:r>
              <a:r>
                <a:rPr lang="en-US" sz="1100" b="1"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grpSp>
      <p:sp>
        <p:nvSpPr>
          <p:cNvPr id="39" name="Text 1">
            <a:extLst>
              <a:ext uri="{FF2B5EF4-FFF2-40B4-BE49-F238E27FC236}">
                <a16:creationId xmlns:a16="http://schemas.microsoft.com/office/drawing/2014/main" id="{CE1950DA-43B7-591C-B51F-B79E964A0319}"/>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40" name="Rectangle 39">
            <a:extLst>
              <a:ext uri="{FF2B5EF4-FFF2-40B4-BE49-F238E27FC236}">
                <a16:creationId xmlns:a16="http://schemas.microsoft.com/office/drawing/2014/main" id="{E7B1E837-B97C-EFA1-0C6B-81498F382196}"/>
              </a:ext>
            </a:extLst>
          </p:cNvPr>
          <p:cNvSpPr/>
          <p:nvPr/>
        </p:nvSpPr>
        <p:spPr>
          <a:xfrm>
            <a:off x="5591781" y="3358037"/>
            <a:ext cx="1382886" cy="6447258"/>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1" name="TextBox 40">
            <a:extLst>
              <a:ext uri="{FF2B5EF4-FFF2-40B4-BE49-F238E27FC236}">
                <a16:creationId xmlns:a16="http://schemas.microsoft.com/office/drawing/2014/main" id="{6A48CE45-5143-07D1-EAEE-B3687A73DEA5}"/>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Domain Budget = {{</a:t>
            </a:r>
            <a:r>
              <a:rPr lang="en-GB" sz="2800" b="1" dirty="0" err="1">
                <a:solidFill>
                  <a:schemeClr val="bg1"/>
                </a:solidFill>
                <a:latin typeface="Titillium Web" panose="00000500000000000000" pitchFamily="2" charset="0"/>
              </a:rPr>
              <a:t>domBudget</a:t>
            </a:r>
            <a:r>
              <a:rPr lang="en-GB" sz="2800" b="1" dirty="0">
                <a:solidFill>
                  <a:schemeClr val="bg1"/>
                </a:solidFill>
                <a:latin typeface="Titillium Web" panose="00000500000000000000" pitchFamily="2" charset="0"/>
              </a:rPr>
              <a:t>}}</a:t>
            </a:r>
            <a:endParaRPr lang="en-ZA" sz="2800" b="1" dirty="0">
              <a:solidFill>
                <a:schemeClr val="bg1"/>
              </a:solidFill>
              <a:latin typeface="Titillium Web" panose="00000500000000000000" pitchFamily="2" charset="0"/>
            </a:endParaRPr>
          </a:p>
        </p:txBody>
      </p:sp>
      <p:sp>
        <p:nvSpPr>
          <p:cNvPr id="42" name="Rectangle 41">
            <a:extLst>
              <a:ext uri="{FF2B5EF4-FFF2-40B4-BE49-F238E27FC236}">
                <a16:creationId xmlns:a16="http://schemas.microsoft.com/office/drawing/2014/main" id="{3176C059-3904-86FE-C8CD-5ED5B2E25483}"/>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Rectangle 71">
            <a:extLst>
              <a:ext uri="{FF2B5EF4-FFF2-40B4-BE49-F238E27FC236}">
                <a16:creationId xmlns:a16="http://schemas.microsoft.com/office/drawing/2014/main" id="{6F5166EE-ACC4-B130-E6CB-7523F99C9FA6}"/>
              </a:ext>
            </a:extLst>
          </p:cNvPr>
          <p:cNvSpPr/>
          <p:nvPr/>
        </p:nvSpPr>
        <p:spPr>
          <a:xfrm>
            <a:off x="252603" y="3398071"/>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75" name="Rectangle 74">
            <a:extLst>
              <a:ext uri="{FF2B5EF4-FFF2-40B4-BE49-F238E27FC236}">
                <a16:creationId xmlns:a16="http://schemas.microsoft.com/office/drawing/2014/main" id="{703EBF50-9183-159A-24B6-CE15B5E32AFB}"/>
              </a:ext>
            </a:extLst>
          </p:cNvPr>
          <p:cNvSpPr/>
          <p:nvPr/>
        </p:nvSpPr>
        <p:spPr>
          <a:xfrm>
            <a:off x="252603" y="4698542"/>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78" name="Rectangle 77">
            <a:extLst>
              <a:ext uri="{FF2B5EF4-FFF2-40B4-BE49-F238E27FC236}">
                <a16:creationId xmlns:a16="http://schemas.microsoft.com/office/drawing/2014/main" id="{C93090E5-68D5-1615-E64D-B6366FE1A870}"/>
              </a:ext>
            </a:extLst>
          </p:cNvPr>
          <p:cNvSpPr/>
          <p:nvPr/>
        </p:nvSpPr>
        <p:spPr>
          <a:xfrm>
            <a:off x="252603" y="5999014"/>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81" name="Rectangle 80">
            <a:extLst>
              <a:ext uri="{FF2B5EF4-FFF2-40B4-BE49-F238E27FC236}">
                <a16:creationId xmlns:a16="http://schemas.microsoft.com/office/drawing/2014/main" id="{DC4CF24C-22C5-2E17-6F48-D18AB54C5C98}"/>
              </a:ext>
            </a:extLst>
          </p:cNvPr>
          <p:cNvSpPr/>
          <p:nvPr/>
        </p:nvSpPr>
        <p:spPr>
          <a:xfrm>
            <a:off x="257156" y="7313316"/>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84" name="Rectangle 83">
            <a:extLst>
              <a:ext uri="{FF2B5EF4-FFF2-40B4-BE49-F238E27FC236}">
                <a16:creationId xmlns:a16="http://schemas.microsoft.com/office/drawing/2014/main" id="{20344B73-BD6B-5DC3-64E9-53EBDFE135F1}"/>
              </a:ext>
            </a:extLst>
          </p:cNvPr>
          <p:cNvSpPr/>
          <p:nvPr/>
        </p:nvSpPr>
        <p:spPr>
          <a:xfrm>
            <a:off x="252603" y="8608000"/>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10" name="TextBox 9">
            <a:extLst>
              <a:ext uri="{FF2B5EF4-FFF2-40B4-BE49-F238E27FC236}">
                <a16:creationId xmlns:a16="http://schemas.microsoft.com/office/drawing/2014/main" id="{1C422360-11A9-4403-8FEC-6E616B5F4046}"/>
              </a:ext>
            </a:extLst>
          </p:cNvPr>
          <p:cNvSpPr txBox="1"/>
          <p:nvPr/>
        </p:nvSpPr>
        <p:spPr>
          <a:xfrm>
            <a:off x="259114" y="3776051"/>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R120K</a:t>
            </a:r>
          </a:p>
        </p:txBody>
      </p:sp>
      <p:sp>
        <p:nvSpPr>
          <p:cNvPr id="11" name="TextBox 10">
            <a:extLst>
              <a:ext uri="{FF2B5EF4-FFF2-40B4-BE49-F238E27FC236}">
                <a16:creationId xmlns:a16="http://schemas.microsoft.com/office/drawing/2014/main" id="{98BFF162-F3D2-5ABC-14BB-C49DB35124B5}"/>
              </a:ext>
            </a:extLst>
          </p:cNvPr>
          <p:cNvSpPr txBox="1"/>
          <p:nvPr/>
        </p:nvSpPr>
        <p:spPr>
          <a:xfrm>
            <a:off x="264118" y="5103560"/>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R180K</a:t>
            </a:r>
          </a:p>
        </p:txBody>
      </p:sp>
      <p:sp>
        <p:nvSpPr>
          <p:cNvPr id="12" name="TextBox 11">
            <a:extLst>
              <a:ext uri="{FF2B5EF4-FFF2-40B4-BE49-F238E27FC236}">
                <a16:creationId xmlns:a16="http://schemas.microsoft.com/office/drawing/2014/main" id="{4788B661-28F8-4FCD-BDF2-1D46D2BD6D90}"/>
              </a:ext>
            </a:extLst>
          </p:cNvPr>
          <p:cNvSpPr txBox="1"/>
          <p:nvPr/>
        </p:nvSpPr>
        <p:spPr>
          <a:xfrm>
            <a:off x="258013" y="639371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R65K</a:t>
            </a:r>
          </a:p>
        </p:txBody>
      </p:sp>
      <p:sp>
        <p:nvSpPr>
          <p:cNvPr id="13" name="TextBox 12">
            <a:extLst>
              <a:ext uri="{FF2B5EF4-FFF2-40B4-BE49-F238E27FC236}">
                <a16:creationId xmlns:a16="http://schemas.microsoft.com/office/drawing/2014/main" id="{4DB8E5A8-DB3C-3534-0680-BFE41F509B3E}"/>
              </a:ext>
            </a:extLst>
          </p:cNvPr>
          <p:cNvSpPr txBox="1"/>
          <p:nvPr/>
        </p:nvSpPr>
        <p:spPr>
          <a:xfrm>
            <a:off x="259114" y="7700318"/>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R55K</a:t>
            </a:r>
          </a:p>
        </p:txBody>
      </p:sp>
      <p:sp>
        <p:nvSpPr>
          <p:cNvPr id="14" name="TextBox 13">
            <a:extLst>
              <a:ext uri="{FF2B5EF4-FFF2-40B4-BE49-F238E27FC236}">
                <a16:creationId xmlns:a16="http://schemas.microsoft.com/office/drawing/2014/main" id="{E5B48470-F2E7-253A-ADD7-22B1CB673F07}"/>
              </a:ext>
            </a:extLst>
          </p:cNvPr>
          <p:cNvSpPr txBox="1"/>
          <p:nvPr/>
        </p:nvSpPr>
        <p:spPr>
          <a:xfrm>
            <a:off x="258461" y="899500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R75K</a:t>
            </a:r>
          </a:p>
        </p:txBody>
      </p:sp>
      <p:grpSp>
        <p:nvGrpSpPr>
          <p:cNvPr id="30" name="Group 29">
            <a:extLst>
              <a:ext uri="{FF2B5EF4-FFF2-40B4-BE49-F238E27FC236}">
                <a16:creationId xmlns:a16="http://schemas.microsoft.com/office/drawing/2014/main" id="{DA29567D-0989-9DA7-78D3-F0A5CE06F1CC}"/>
              </a:ext>
            </a:extLst>
          </p:cNvPr>
          <p:cNvGrpSpPr/>
          <p:nvPr/>
        </p:nvGrpSpPr>
        <p:grpSpPr>
          <a:xfrm>
            <a:off x="5657974" y="1412484"/>
            <a:ext cx="1382886" cy="1387866"/>
            <a:chOff x="5591781" y="1412484"/>
            <a:chExt cx="1382886" cy="1387866"/>
          </a:xfrm>
        </p:grpSpPr>
        <p:sp>
          <p:nvSpPr>
            <p:cNvPr id="31" name="Rectangle 30">
              <a:extLst>
                <a:ext uri="{FF2B5EF4-FFF2-40B4-BE49-F238E27FC236}">
                  <a16:creationId xmlns:a16="http://schemas.microsoft.com/office/drawing/2014/main" id="{B3DCDB68-1E1D-D182-BD95-8AFD898D0990}"/>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32" name="Picture 31">
              <a:extLst>
                <a:ext uri="{FF2B5EF4-FFF2-40B4-BE49-F238E27FC236}">
                  <a16:creationId xmlns:a16="http://schemas.microsoft.com/office/drawing/2014/main" id="{C0DC16E1-FF78-CD6C-F8A5-A6060AB7ABE6}"/>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33" name="Rectangle 32">
              <a:extLst>
                <a:ext uri="{FF2B5EF4-FFF2-40B4-BE49-F238E27FC236}">
                  <a16:creationId xmlns:a16="http://schemas.microsoft.com/office/drawing/2014/main" id="{3834647B-1CE7-2B13-1666-C482ABE5745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254687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4" name="Image 2" descr="preencoded.png"/>
          <p:cNvPicPr>
            <a:picLocks noChangeAspect="1"/>
          </p:cNvPicPr>
          <p:nvPr/>
        </p:nvPicPr>
        <p:blipFill>
          <a:blip r:embed="rId3"/>
          <a:stretch>
            <a:fillRect/>
          </a:stretch>
        </p:blipFill>
        <p:spPr>
          <a:xfrm>
            <a:off x="807232" y="1549479"/>
            <a:ext cx="85725" cy="981075"/>
          </a:xfrm>
          <a:prstGeom prst="rect">
            <a:avLst/>
          </a:prstGeom>
        </p:spPr>
      </p:pic>
      <p:pic>
        <p:nvPicPr>
          <p:cNvPr id="6" name="Image 4" descr="preencoded.png"/>
          <p:cNvPicPr>
            <a:picLocks noChangeAspect="1"/>
          </p:cNvPicPr>
          <p:nvPr/>
        </p:nvPicPr>
        <p:blipFill>
          <a:blip r:embed="rId4"/>
          <a:stretch>
            <a:fillRect/>
          </a:stretch>
        </p:blipFill>
        <p:spPr>
          <a:xfrm>
            <a:off x="796962" y="919932"/>
            <a:ext cx="6177705" cy="190500"/>
          </a:xfrm>
          <a:prstGeom prst="rect">
            <a:avLst/>
          </a:prstGeom>
        </p:spPr>
      </p:pic>
      <p:sp>
        <p:nvSpPr>
          <p:cNvPr id="9" name="Text 0"/>
          <p:cNvSpPr/>
          <p:nvPr/>
        </p:nvSpPr>
        <p:spPr>
          <a:xfrm>
            <a:off x="1238926" y="1527324"/>
            <a:ext cx="3676650" cy="1028700"/>
          </a:xfrm>
          <a:prstGeom prst="rect">
            <a:avLst/>
          </a:prstGeom>
          <a:noFill/>
          <a:ln/>
        </p:spPr>
        <p:txBody>
          <a:bodyPr wrap="square" lIns="0" tIns="0" rIns="0" bIns="0" rtlCol="0" anchor="ctr"/>
          <a:lstStyle/>
          <a:p>
            <a:pPr marL="0" indent="0" algn="l">
              <a:lnSpc>
                <a:spcPct val="79650"/>
              </a:lnSpc>
              <a:buNone/>
            </a:pPr>
            <a:r>
              <a:rPr lang="en-US" sz="3375" b="1" dirty="0">
                <a:solidFill>
                  <a:srgbClr val="1D1D1D"/>
                </a:solidFill>
                <a:latin typeface="Titillium Web" panose="00000500000000000000" pitchFamily="2" charset="0"/>
                <a:ea typeface="Sora" pitchFamily="34" charset="-122"/>
                <a:cs typeface="Sora" pitchFamily="34" charset="-120"/>
              </a:rPr>
              <a:t>Table of Contents</a:t>
            </a:r>
            <a:endParaRPr lang="en-US" sz="3375" dirty="0">
              <a:latin typeface="Titillium Web" panose="00000500000000000000" pitchFamily="2" charset="0"/>
            </a:endParaRPr>
          </a:p>
        </p:txBody>
      </p:sp>
      <p:sp>
        <p:nvSpPr>
          <p:cNvPr id="10" name="Text 1"/>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2" name="Text 2"/>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3" name="Text 3"/>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2</a:t>
            </a:r>
            <a:endParaRPr lang="en-US" sz="1200" dirty="0"/>
          </a:p>
        </p:txBody>
      </p:sp>
      <p:sp>
        <p:nvSpPr>
          <p:cNvPr id="5" name="Rectangle 4">
            <a:extLst>
              <a:ext uri="{FF2B5EF4-FFF2-40B4-BE49-F238E27FC236}">
                <a16:creationId xmlns:a16="http://schemas.microsoft.com/office/drawing/2014/main" id="{021DBC88-2C3E-5C47-60D0-4AB78554876E}"/>
              </a:ext>
            </a:extLst>
          </p:cNvPr>
          <p:cNvSpPr/>
          <p:nvPr/>
        </p:nvSpPr>
        <p:spPr>
          <a:xfrm>
            <a:off x="529340" y="3362488"/>
            <a:ext cx="6779659" cy="639034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aphicFrame>
        <p:nvGraphicFramePr>
          <p:cNvPr id="14" name="Table 13">
            <a:extLst>
              <a:ext uri="{FF2B5EF4-FFF2-40B4-BE49-F238E27FC236}">
                <a16:creationId xmlns:a16="http://schemas.microsoft.com/office/drawing/2014/main" id="{2DDD61A6-741F-583A-C428-2094084DB347}"/>
              </a:ext>
            </a:extLst>
          </p:cNvPr>
          <p:cNvGraphicFramePr>
            <a:graphicFrameLocks noGrp="1"/>
          </p:cNvGraphicFramePr>
          <p:nvPr>
            <p:extLst>
              <p:ext uri="{D42A27DB-BD31-4B8C-83A1-F6EECF244321}">
                <p14:modId xmlns:p14="http://schemas.microsoft.com/office/powerpoint/2010/main" val="2848879530"/>
              </p:ext>
            </p:extLst>
          </p:nvPr>
        </p:nvGraphicFramePr>
        <p:xfrm>
          <a:off x="796962" y="3687429"/>
          <a:ext cx="6446098" cy="5560005"/>
        </p:xfrm>
        <a:graphic>
          <a:graphicData uri="http://schemas.openxmlformats.org/drawingml/2006/table">
            <a:tbl>
              <a:tblPr firstRow="1" bandRow="1">
                <a:tableStyleId>{2D5ABB26-0587-4C30-8999-92F81FD0307C}</a:tableStyleId>
              </a:tblPr>
              <a:tblGrid>
                <a:gridCol w="5585564">
                  <a:extLst>
                    <a:ext uri="{9D8B030D-6E8A-4147-A177-3AD203B41FA5}">
                      <a16:colId xmlns:a16="http://schemas.microsoft.com/office/drawing/2014/main" val="1825000956"/>
                    </a:ext>
                  </a:extLst>
                </a:gridCol>
                <a:gridCol w="860534">
                  <a:extLst>
                    <a:ext uri="{9D8B030D-6E8A-4147-A177-3AD203B41FA5}">
                      <a16:colId xmlns:a16="http://schemas.microsoft.com/office/drawing/2014/main" val="3877310547"/>
                    </a:ext>
                  </a:extLst>
                </a:gridCol>
              </a:tblGrid>
              <a:tr h="680105">
                <a:tc>
                  <a:txBody>
                    <a:bodyPr/>
                    <a:lstStyle/>
                    <a:p>
                      <a:r>
                        <a:rPr lang="en-ZA" b="1" dirty="0">
                          <a:solidFill>
                            <a:schemeClr val="bg1"/>
                          </a:solidFill>
                        </a:rPr>
                        <a:t>Topic</a:t>
                      </a:r>
                      <a:endParaRPr lang="en-ZA" b="1" dirty="0">
                        <a:solidFill>
                          <a:schemeClr val="bg1"/>
                        </a:solidFill>
                        <a:latin typeface="Titillium Web" panose="00000500000000000000" pitchFamily="2" charset="0"/>
                      </a:endParaRPr>
                    </a:p>
                  </a:txBody>
                  <a:tcPr/>
                </a:tc>
                <a:tc>
                  <a:txBody>
                    <a:bodyPr/>
                    <a:lstStyle/>
                    <a:p>
                      <a:r>
                        <a:rPr lang="en-ZA" b="1" dirty="0">
                          <a:solidFill>
                            <a:schemeClr val="bg1"/>
                          </a:solidFill>
                        </a:rPr>
                        <a:t>Page </a:t>
                      </a:r>
                      <a:endParaRPr lang="en-ZA" b="1" dirty="0">
                        <a:solidFill>
                          <a:schemeClr val="bg1"/>
                        </a:solidFill>
                        <a:latin typeface="Titillium Web" panose="00000500000000000000" pitchFamily="2" charset="0"/>
                      </a:endParaRPr>
                    </a:p>
                  </a:txBody>
                  <a:tcPr/>
                </a:tc>
                <a:extLst>
                  <a:ext uri="{0D108BD9-81ED-4DB2-BD59-A6C34878D82A}">
                    <a16:rowId xmlns:a16="http://schemas.microsoft.com/office/drawing/2014/main" val="3422364057"/>
                  </a:ext>
                </a:extLst>
              </a:tr>
              <a:tr h="487990">
                <a:tc>
                  <a:txBody>
                    <a:bodyPr/>
                    <a:lstStyle/>
                    <a:p>
                      <a:r>
                        <a:rPr lang="en-ZA" dirty="0">
                          <a:solidFill>
                            <a:schemeClr val="bg1"/>
                          </a:solidFill>
                          <a:latin typeface="Titillium Web" panose="00000500000000000000" pitchFamily="2" charset="0"/>
                        </a:rPr>
                        <a:t>Executive Summary </a:t>
                      </a:r>
                    </a:p>
                  </a:txBody>
                  <a:tcPr/>
                </a:tc>
                <a:tc>
                  <a:txBody>
                    <a:bodyPr/>
                    <a:lstStyle/>
                    <a:p>
                      <a:r>
                        <a:rPr lang="en-US" dirty="0">
                          <a:solidFill>
                            <a:schemeClr val="bg1"/>
                          </a:solidFill>
                          <a:latin typeface="Titillium Web" panose="00000500000000000000" pitchFamily="2" charset="0"/>
                        </a:rPr>
                        <a:t>4</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473718828"/>
                  </a:ext>
                </a:extLst>
              </a:tr>
              <a:tr h="487990">
                <a:tc>
                  <a:txBody>
                    <a:bodyPr/>
                    <a:lstStyle/>
                    <a:p>
                      <a:r>
                        <a:rPr lang="en-US" dirty="0">
                          <a:solidFill>
                            <a:schemeClr val="bg1"/>
                          </a:solidFill>
                          <a:latin typeface="Titillium Web" panose="00000500000000000000" pitchFamily="2" charset="0"/>
                        </a:rPr>
                        <a:t>Introduction</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8</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806625083"/>
                  </a:ext>
                </a:extLst>
              </a:tr>
              <a:tr h="487990">
                <a:tc>
                  <a:txBody>
                    <a:bodyPr/>
                    <a:lstStyle/>
                    <a:p>
                      <a:r>
                        <a:rPr lang="en-US" dirty="0">
                          <a:solidFill>
                            <a:schemeClr val="bg1"/>
                          </a:solidFill>
                          <a:latin typeface="Titillium Web" panose="00000500000000000000" pitchFamily="2" charset="0"/>
                        </a:rPr>
                        <a:t>Financial Position</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13</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05080822"/>
                  </a:ext>
                </a:extLst>
              </a:tr>
              <a:tr h="487990">
                <a:tc>
                  <a:txBody>
                    <a:bodyPr/>
                    <a:lstStyle/>
                    <a:p>
                      <a:r>
                        <a:rPr lang="en-US" dirty="0">
                          <a:solidFill>
                            <a:schemeClr val="bg1"/>
                          </a:solidFill>
                          <a:latin typeface="Titillium Web" panose="00000500000000000000" pitchFamily="2" charset="0"/>
                        </a:rPr>
                        <a:t>IT Infrastructure</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24</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816883705"/>
                  </a:ext>
                </a:extLst>
              </a:tr>
              <a:tr h="487990">
                <a:tc>
                  <a:txBody>
                    <a:bodyPr/>
                    <a:lstStyle/>
                    <a:p>
                      <a:r>
                        <a:rPr lang="en-US" dirty="0">
                          <a:solidFill>
                            <a:schemeClr val="bg1"/>
                          </a:solidFill>
                          <a:latin typeface="Titillium Web" panose="00000500000000000000" pitchFamily="2" charset="0"/>
                        </a:rPr>
                        <a:t>Operational Capacity</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35</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3355492711"/>
                  </a:ext>
                </a:extLst>
              </a:tr>
              <a:tr h="487990">
                <a:tc>
                  <a:txBody>
                    <a:bodyPr/>
                    <a:lstStyle/>
                    <a:p>
                      <a:r>
                        <a:rPr lang="en-US" dirty="0">
                          <a:solidFill>
                            <a:schemeClr val="bg1"/>
                          </a:solidFill>
                          <a:latin typeface="Titillium Web" panose="00000500000000000000" pitchFamily="2" charset="0"/>
                        </a:rPr>
                        <a:t>Market Position</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46</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42060040"/>
                  </a:ext>
                </a:extLst>
              </a:tr>
              <a:tr h="487990">
                <a:tc>
                  <a:txBody>
                    <a:bodyPr/>
                    <a:lstStyle/>
                    <a:p>
                      <a:r>
                        <a:rPr lang="en-US" dirty="0">
                          <a:solidFill>
                            <a:schemeClr val="bg1"/>
                          </a:solidFill>
                          <a:latin typeface="Titillium Web" panose="00000500000000000000" pitchFamily="2" charset="0"/>
                        </a:rPr>
                        <a:t>Governance</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58</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1250747731"/>
                  </a:ext>
                </a:extLst>
              </a:tr>
              <a:tr h="487990">
                <a:tc>
                  <a:txBody>
                    <a:bodyPr/>
                    <a:lstStyle/>
                    <a:p>
                      <a:r>
                        <a:rPr lang="en-US" dirty="0">
                          <a:solidFill>
                            <a:schemeClr val="bg1"/>
                          </a:solidFill>
                          <a:latin typeface="Titillium Web" panose="00000500000000000000" pitchFamily="2" charset="0"/>
                        </a:rPr>
                        <a:t>Conclusion</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69</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3278529055"/>
                  </a:ext>
                </a:extLst>
              </a:tr>
              <a:tr h="487990">
                <a:tc>
                  <a:txBody>
                    <a:bodyPr/>
                    <a:lstStyle/>
                    <a:p>
                      <a:endParaRPr lang="en-ZA" dirty="0">
                        <a:solidFill>
                          <a:schemeClr val="bg1"/>
                        </a:solidFill>
                        <a:latin typeface="Titillium Web" panose="00000500000000000000" pitchFamily="2" charset="0"/>
                      </a:endParaRPr>
                    </a:p>
                  </a:txBody>
                  <a:tcPr/>
                </a:tc>
                <a:tc>
                  <a:txBody>
                    <a:bodyPr/>
                    <a:lstStyle/>
                    <a:p>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1788698412"/>
                  </a:ext>
                </a:extLst>
              </a:tr>
              <a:tr h="487990">
                <a:tc>
                  <a:txBody>
                    <a:bodyPr/>
                    <a:lstStyle/>
                    <a:p>
                      <a:endParaRPr lang="en-ZA" dirty="0">
                        <a:solidFill>
                          <a:schemeClr val="bg1"/>
                        </a:solidFill>
                        <a:latin typeface="Titillium Web" panose="00000500000000000000" pitchFamily="2" charset="0"/>
                      </a:endParaRPr>
                    </a:p>
                  </a:txBody>
                  <a:tcPr/>
                </a:tc>
                <a:tc>
                  <a:txBody>
                    <a:bodyPr/>
                    <a:lstStyle/>
                    <a:p>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494807733"/>
                  </a:ext>
                </a:extLst>
              </a:tr>
            </a:tbl>
          </a:graphicData>
        </a:graphic>
      </p:graphicFrame>
      <p:grpSp>
        <p:nvGrpSpPr>
          <p:cNvPr id="2" name="Group 1">
            <a:extLst>
              <a:ext uri="{FF2B5EF4-FFF2-40B4-BE49-F238E27FC236}">
                <a16:creationId xmlns:a16="http://schemas.microsoft.com/office/drawing/2014/main" id="{FAA7C7D8-50C2-6F2A-F628-5651B08D18F5}"/>
              </a:ext>
            </a:extLst>
          </p:cNvPr>
          <p:cNvGrpSpPr/>
          <p:nvPr/>
        </p:nvGrpSpPr>
        <p:grpSpPr>
          <a:xfrm>
            <a:off x="5657974" y="1412484"/>
            <a:ext cx="1382886" cy="1387866"/>
            <a:chOff x="5591781" y="1412484"/>
            <a:chExt cx="1382886" cy="1387866"/>
          </a:xfrm>
        </p:grpSpPr>
        <p:sp>
          <p:nvSpPr>
            <p:cNvPr id="3" name="Rectangle 2">
              <a:extLst>
                <a:ext uri="{FF2B5EF4-FFF2-40B4-BE49-F238E27FC236}">
                  <a16:creationId xmlns:a16="http://schemas.microsoft.com/office/drawing/2014/main" id="{9BDD03FE-04F8-0FE5-AC83-F661EB14AC1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115B8351-4A06-F655-A394-8E59D5350293}"/>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8" name="Rectangle 7">
              <a:extLst>
                <a:ext uri="{FF2B5EF4-FFF2-40B4-BE49-F238E27FC236}">
                  <a16:creationId xmlns:a16="http://schemas.microsoft.com/office/drawing/2014/main" id="{EF9B70AD-6469-F31E-365C-47BBB8BF53A1}"/>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0A4050-FE26-5B57-BA9A-4BDE222C31EF}"/>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F0FB918A-F7EF-A163-C141-D217D9D5315E}"/>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027B898D-4E81-4358-0D0B-7A537891BF6D}"/>
              </a:ext>
            </a:extLst>
          </p:cNvPr>
          <p:cNvSpPr/>
          <p:nvPr/>
        </p:nvSpPr>
        <p:spPr>
          <a:xfrm>
            <a:off x="892956" y="2501796"/>
            <a:ext cx="4698825" cy="7238564"/>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returnOnInvestment</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D533C7F1-EA1D-CEC1-4FB3-FBB69B7E3A54}"/>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8BB1BE5-02EC-46CA-0913-5942A6DFA794}"/>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3.6 Return on Investment</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28857B63-733B-AB59-1CFC-90D061C35568}"/>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30</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7D55C41A-1575-DF09-C69A-CEFADEF45CA3}"/>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13D5B82C-4F68-9973-8563-A03127CA2779}"/>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2" name="Flowchart: Connector 1">
            <a:extLst>
              <a:ext uri="{FF2B5EF4-FFF2-40B4-BE49-F238E27FC236}">
                <a16:creationId xmlns:a16="http://schemas.microsoft.com/office/drawing/2014/main" id="{975828B8-BB93-8E73-55EC-E589A3A9342B}"/>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AF96CE7C-FA70-80AC-547A-68F10CFDB3EE}"/>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0FB9B26D-669C-CD4B-6745-ED826095ED6F}"/>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430A3760-F0D6-6E96-F5E4-9E779C3354D8}"/>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14" name="Rectangle 13">
              <a:extLst>
                <a:ext uri="{FF2B5EF4-FFF2-40B4-BE49-F238E27FC236}">
                  <a16:creationId xmlns:a16="http://schemas.microsoft.com/office/drawing/2014/main" id="{8D99E73F-D1CB-B3D8-9588-DFAB6A33A53B}"/>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7812953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3C9D66-19DD-51F4-FC4F-A439FD16CE60}"/>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68BDFFFB-E961-DCAE-A5C0-912694F4C93B}"/>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30F43DAA-A4C3-50B9-BC37-BEBE3689CE26}"/>
              </a:ext>
            </a:extLst>
          </p:cNvPr>
          <p:cNvSpPr/>
          <p:nvPr/>
        </p:nvSpPr>
        <p:spPr>
          <a:xfrm>
            <a:off x="807232" y="1847553"/>
            <a:ext cx="4559730"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3.7 Implementation Timeline</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33E2F2E1-5173-2EF5-DD0E-6786B67BBF8D}"/>
              </a:ext>
            </a:extLst>
          </p:cNvPr>
          <p:cNvSpPr/>
          <p:nvPr/>
        </p:nvSpPr>
        <p:spPr>
          <a:xfrm>
            <a:off x="943602" y="2534187"/>
            <a:ext cx="4648179" cy="6194118"/>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implementationTimeline</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10" name="Text 2">
            <a:extLst>
              <a:ext uri="{FF2B5EF4-FFF2-40B4-BE49-F238E27FC236}">
                <a16:creationId xmlns:a16="http://schemas.microsoft.com/office/drawing/2014/main" id="{711AA046-FEF5-05E9-80A7-41BB43A643AD}"/>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E1917E0A-08A8-F143-C4F2-27E9350E5101}"/>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4098B74E-D5EF-EBCF-D4CA-9F10A3CB3A59}"/>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31</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81E64346-026F-D68F-4BDB-7220907F0FA7}"/>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5FB649B5-716B-AD82-2FE0-D1202D474F3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91085C17-35A5-13CC-7867-41AF50814004}"/>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DB168DD7-C07B-E4FA-27B3-B80C0F6F0869}"/>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B567606C-7348-528D-8C10-98431694B3E3}"/>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2" name="Flowchart: Connector 1">
            <a:extLst>
              <a:ext uri="{FF2B5EF4-FFF2-40B4-BE49-F238E27FC236}">
                <a16:creationId xmlns:a16="http://schemas.microsoft.com/office/drawing/2014/main" id="{E7C0BFD1-5D2F-E330-4394-CD828990B102}"/>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8" name="Group 17">
            <a:extLst>
              <a:ext uri="{FF2B5EF4-FFF2-40B4-BE49-F238E27FC236}">
                <a16:creationId xmlns:a16="http://schemas.microsoft.com/office/drawing/2014/main" id="{17691666-9F9D-8B38-EBC6-B7FF48CAE22A}"/>
              </a:ext>
            </a:extLst>
          </p:cNvPr>
          <p:cNvGrpSpPr/>
          <p:nvPr/>
        </p:nvGrpSpPr>
        <p:grpSpPr>
          <a:xfrm>
            <a:off x="5657974" y="1412484"/>
            <a:ext cx="1382886" cy="1387866"/>
            <a:chOff x="5591781" y="1412484"/>
            <a:chExt cx="1382886" cy="1387866"/>
          </a:xfrm>
        </p:grpSpPr>
        <p:sp>
          <p:nvSpPr>
            <p:cNvPr id="19" name="Rectangle 18">
              <a:extLst>
                <a:ext uri="{FF2B5EF4-FFF2-40B4-BE49-F238E27FC236}">
                  <a16:creationId xmlns:a16="http://schemas.microsoft.com/office/drawing/2014/main" id="{82260FC0-7628-B8B2-8347-54EB5806A3F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0" name="Picture 19">
              <a:extLst>
                <a:ext uri="{FF2B5EF4-FFF2-40B4-BE49-F238E27FC236}">
                  <a16:creationId xmlns:a16="http://schemas.microsoft.com/office/drawing/2014/main" id="{C9D84A47-ABC6-496A-8173-BDCCB2605DF4}"/>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1" name="Rectangle 20">
              <a:extLst>
                <a:ext uri="{FF2B5EF4-FFF2-40B4-BE49-F238E27FC236}">
                  <a16:creationId xmlns:a16="http://schemas.microsoft.com/office/drawing/2014/main" id="{445B4005-CF5C-B28B-4E0E-0F09A1C92F4D}"/>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0038651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AE6FE2-5DF7-9696-BFE0-95AA59D5C110}"/>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447D6BA6-90E8-C83E-4155-FE35C89F9BD4}"/>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17895BCA-3457-F2A9-0130-02DEBB101448}"/>
              </a:ext>
            </a:extLst>
          </p:cNvPr>
          <p:cNvSpPr/>
          <p:nvPr/>
        </p:nvSpPr>
        <p:spPr>
          <a:xfrm>
            <a:off x="892956" y="2501798"/>
            <a:ext cx="4698825" cy="609677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monitoringIndicators</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6F7B6EA9-B33A-33ED-515E-D4EA5C0C69E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CFFBFB9-F07C-E57A-D809-98992C214E19}"/>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3.8 Monitoring Indicators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8D1C71F3-E62A-CB2B-DF95-7A7ED5708D6F}"/>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32</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4255ECB5-0490-E308-0B13-D5A4C590A81A}"/>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CB90AA05-FCF7-922D-B60C-33B2DA4C3AD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851C12B2-38B2-EC02-C8D7-79D25347E0D8}"/>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735B4144-AD0B-DDB1-1EFD-CAE575DF88A7}"/>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82BD1001-FFDA-F18C-3EAC-6F405330D2EA}"/>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709889E3-6DED-0F97-E071-174E602AD8C3}"/>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C30A3E12-0A8F-1C33-F4D2-8B6B6CEBC1DB}"/>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439970AD-6621-741A-7A87-EDCE3BA564BD}"/>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00DE7C8D-F4C9-6927-B03D-C56366319226}"/>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6F11AF1B-131F-62FD-9756-2D5438EE2E9B}"/>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4074433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62007F-FF2F-6D58-B35D-B232B6BA450A}"/>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27B7AEF8-0893-C746-A02A-FF9AD6FA30D6}"/>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3C35D754-3A8B-65A6-8CBA-FBD1AF05FA95}"/>
              </a:ext>
            </a:extLst>
          </p:cNvPr>
          <p:cNvSpPr/>
          <p:nvPr/>
        </p:nvSpPr>
        <p:spPr>
          <a:xfrm>
            <a:off x="892956" y="2501798"/>
            <a:ext cx="4698825" cy="4982099"/>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risksMeasures</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F069FF7B-26FA-EA46-CB2F-23417E2F3BB9}"/>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40D1536C-EC89-45FC-6B9C-7925ED5F4FA6}"/>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3.9 Risks Measures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2FA1E618-D36D-93D2-D4E5-51955F98B4A8}"/>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33</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7779A6C2-DA9C-01B0-5FDF-DC1BE3D1190D}"/>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9AD6A964-5709-5A2F-C8BF-282F1507D0C1}"/>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BB283ADD-AE0E-4BB7-DA4D-CE5ACF0261D4}"/>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63C5818E-DFF7-E326-10C4-FF4E1AEAF34A}"/>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758FC448-6D15-AE39-D283-599404100613}"/>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00869ADC-4489-C5AF-B099-A38CE5B5A56F}"/>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93C22798-7EE9-6EDE-40FD-FB3F9C007992}"/>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22A945DE-F650-646B-31CE-B7F4819A85D6}"/>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86B949EE-4F64-9956-016B-256EDB6CB4A5}"/>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6D3A02F3-F10B-1FC2-3BAB-2E0BDBD1C83A}"/>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1734502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0BCF1B-EBF1-78C5-9F3C-BD35E2280051}"/>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0015E7F3-5935-2CDE-0D79-10FB9714A66E}"/>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BBFFFDA8-264C-4D27-51F9-7F4357A63140}"/>
              </a:ext>
            </a:extLst>
          </p:cNvPr>
          <p:cNvSpPr/>
          <p:nvPr/>
        </p:nvSpPr>
        <p:spPr>
          <a:xfrm>
            <a:off x="892956" y="2501798"/>
            <a:ext cx="4698825" cy="7057588"/>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{{sustainability}}</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496B561C-AD1E-C1FB-6B88-A459A2025C98}"/>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5A19FC4-E0CB-F699-C8A0-BECAAC05F85C}"/>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3.10 Sustainability </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E7FA82D2-6FF9-A4CE-9998-202A08512C3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34</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532F99AA-C130-3B83-D0C0-2FADCDB54389}"/>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4F85DD85-A6B2-A91B-EBC5-E4CE51D4210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5D73EACB-C658-8304-B945-EE917EF8A891}"/>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9FC36B75-B593-C431-FF1C-AF1773FD40DB}"/>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A0D04468-A38F-9F81-80E6-264D0B074AB9}"/>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EAEE2150-CFAB-C4E9-ECCA-A3D135E94F65}"/>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EEB8ECEC-8717-60E8-25F0-510F184CE583}"/>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57C10A61-5336-AC20-0582-D50E7E4B14B7}"/>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6CE44BA9-D807-A925-BE14-6C9EC7D94911}"/>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B34F47C9-C9D9-7177-5AAB-829754A2031A}"/>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438618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47F9CD-4AE7-CD29-9D68-7DE8CF9788DA}"/>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A22CABB6-693B-3648-64B2-D445B7620DBC}"/>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03A8B7CC-E725-B5DF-DA16-5F41CAD93414}"/>
              </a:ext>
            </a:extLst>
          </p:cNvPr>
          <p:cNvPicPr>
            <a:picLocks noChangeAspect="1"/>
          </p:cNvPicPr>
          <p:nvPr/>
        </p:nvPicPr>
        <p:blipFill>
          <a:blip r:embed="rId3"/>
          <a:srcRect/>
          <a:stretch/>
        </p:blipFill>
        <p:spPr>
          <a:xfrm>
            <a:off x="0" y="4219575"/>
            <a:ext cx="7779210" cy="4076698"/>
          </a:xfrm>
          <a:prstGeom prst="rect">
            <a:avLst/>
          </a:prstGeom>
        </p:spPr>
      </p:pic>
      <p:pic>
        <p:nvPicPr>
          <p:cNvPr id="6" name="Image 4" descr="preencoded.png">
            <a:extLst>
              <a:ext uri="{FF2B5EF4-FFF2-40B4-BE49-F238E27FC236}">
                <a16:creationId xmlns:a16="http://schemas.microsoft.com/office/drawing/2014/main" id="{4DFB557E-AC3A-AE26-4881-AC6FB7998A01}"/>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AD2458D2-772C-89F5-A471-B813159BFC3F}"/>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85D04B7A-601B-1FEA-F383-C53DC327AE52}"/>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2" name="Text 3">
            <a:extLst>
              <a:ext uri="{FF2B5EF4-FFF2-40B4-BE49-F238E27FC236}">
                <a16:creationId xmlns:a16="http://schemas.microsoft.com/office/drawing/2014/main" id="{160E46B3-8742-2EB9-DFF9-1C2447945B86}"/>
              </a:ext>
            </a:extLst>
          </p:cNvPr>
          <p:cNvSpPr/>
          <p:nvPr/>
        </p:nvSpPr>
        <p:spPr>
          <a:xfrm>
            <a:off x="4752182" y="9053506"/>
            <a:ext cx="2838450" cy="228600"/>
          </a:xfrm>
          <a:prstGeom prst="rect">
            <a:avLst/>
          </a:prstGeom>
          <a:noFill/>
          <a:ln/>
        </p:spPr>
        <p:txBody>
          <a:bodyPr wrap="square" lIns="0" tIns="0" rIns="0" bIns="0" rtlCol="0" anchor="ctr"/>
          <a:lstStyle/>
          <a:p>
            <a:pPr>
              <a:lnSpc>
                <a:spcPct val="99141"/>
              </a:lnSpc>
            </a:pPr>
            <a:r>
              <a:rPr lang="en-US" sz="1200" dirty="0">
                <a:solidFill>
                  <a:srgbClr val="000000"/>
                </a:solidFill>
                <a:latin typeface="Titillium Web" panose="00000500000000000000" pitchFamily="2" charset="0"/>
                <a:ea typeface="Arimo" pitchFamily="34" charset="-122"/>
                <a:cs typeface="Arimo" pitchFamily="34" charset="-120"/>
              </a:rPr>
              <a:t>                                    </a:t>
            </a:r>
            <a:r>
              <a:rPr lang="en-US" sz="1200" dirty="0">
                <a:solidFill>
                  <a:srgbClr val="000000"/>
                </a:solidFill>
                <a:latin typeface="Arimo" pitchFamily="34" charset="0"/>
                <a:ea typeface="Arimo" pitchFamily="34" charset="-122"/>
              </a:rPr>
              <a:t> {{</a:t>
            </a:r>
            <a:r>
              <a:rPr lang="en-US" sz="1200" dirty="0" err="1">
                <a:solidFill>
                  <a:srgbClr val="000000"/>
                </a:solidFill>
                <a:latin typeface="Arimo" pitchFamily="34" charset="0"/>
                <a:ea typeface="Arimo" pitchFamily="34" charset="-122"/>
              </a:rPr>
              <a:t>emailAddress</a:t>
            </a:r>
            <a:r>
              <a:rPr lang="en-US" sz="1200" dirty="0">
                <a:solidFill>
                  <a:srgbClr val="000000"/>
                </a:solidFill>
                <a:latin typeface="Arimo" pitchFamily="34" charset="0"/>
                <a:ea typeface="Arimo" pitchFamily="34" charset="-122"/>
              </a:rPr>
              <a:t>}}</a:t>
            </a:r>
            <a:endParaRPr lang="en-US" sz="1200" dirty="0"/>
          </a:p>
          <a:p>
            <a:pPr marL="0" indent="0" algn="l">
              <a:lnSpc>
                <a:spcPct val="99141"/>
              </a:lnSpc>
              <a:buNone/>
            </a:pPr>
            <a:endParaRPr lang="en-US" sz="1200" dirty="0">
              <a:latin typeface="Titillium Web" panose="00000500000000000000" pitchFamily="2" charset="0"/>
            </a:endParaRPr>
          </a:p>
        </p:txBody>
      </p:sp>
      <p:sp>
        <p:nvSpPr>
          <p:cNvPr id="14" name="Text 0">
            <a:extLst>
              <a:ext uri="{FF2B5EF4-FFF2-40B4-BE49-F238E27FC236}">
                <a16:creationId xmlns:a16="http://schemas.microsoft.com/office/drawing/2014/main" id="{6272347B-F1FC-33D8-D316-41F9742761FE}"/>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SECTION4</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Operational Capacity</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BB2AD7F1-1ECA-D28F-8565-60D1F5ADB7D5}"/>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B6CF1597-E225-C513-1BFF-D89B30262DC4}"/>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40764676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18A014-F4D9-491D-74D7-12E6353F01D7}"/>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F3E4EA28-D420-0700-B1A6-B466B9A0B8ED}"/>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B7BEC0A7-A6A5-88B9-C203-A0E9F09C9D39}"/>
              </a:ext>
            </a:extLst>
          </p:cNvPr>
          <p:cNvSpPr/>
          <p:nvPr/>
        </p:nvSpPr>
        <p:spPr>
          <a:xfrm>
            <a:off x="895634" y="2431859"/>
            <a:ext cx="4696147" cy="655172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{{introduction4}}</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67FDAE2C-5B5C-80C3-8681-2ECB0191E942}"/>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E752599E-8C7B-3B88-28C5-779F4914D78C}"/>
              </a:ext>
            </a:extLst>
          </p:cNvPr>
          <p:cNvSpPr/>
          <p:nvPr/>
        </p:nvSpPr>
        <p:spPr>
          <a:xfrm>
            <a:off x="895634" y="1875673"/>
            <a:ext cx="4696146"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4.1 Introduction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463BBF69-73D1-B104-5368-CF8A16919DF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36</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A107A4AC-CE6B-8F4E-7B85-86DA840025BC}"/>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03AC7294-5CDC-3C9A-0869-0D29492CD42D}"/>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17" name="Text 4">
            <a:extLst>
              <a:ext uri="{FF2B5EF4-FFF2-40B4-BE49-F238E27FC236}">
                <a16:creationId xmlns:a16="http://schemas.microsoft.com/office/drawing/2014/main" id="{71E92D65-3512-F5ED-18E3-319CA2F289DA}"/>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8" name="Image 4" descr="preencoded.png">
            <a:extLst>
              <a:ext uri="{FF2B5EF4-FFF2-40B4-BE49-F238E27FC236}">
                <a16:creationId xmlns:a16="http://schemas.microsoft.com/office/drawing/2014/main" id="{114FB252-3D7C-23AB-23F0-C3C8C11A7833}"/>
              </a:ext>
            </a:extLst>
          </p:cNvPr>
          <p:cNvPicPr>
            <a:picLocks noChangeAspect="1"/>
          </p:cNvPicPr>
          <p:nvPr/>
        </p:nvPicPr>
        <p:blipFill>
          <a:blip r:embed="rId4"/>
          <a:stretch>
            <a:fillRect/>
          </a:stretch>
        </p:blipFill>
        <p:spPr>
          <a:xfrm>
            <a:off x="6799145" y="7407697"/>
            <a:ext cx="514350" cy="400050"/>
          </a:xfrm>
          <a:prstGeom prst="rect">
            <a:avLst/>
          </a:prstGeom>
        </p:spPr>
      </p:pic>
      <p:sp>
        <p:nvSpPr>
          <p:cNvPr id="2" name="Flowchart: Connector 1">
            <a:extLst>
              <a:ext uri="{FF2B5EF4-FFF2-40B4-BE49-F238E27FC236}">
                <a16:creationId xmlns:a16="http://schemas.microsoft.com/office/drawing/2014/main" id="{75C08090-0E4E-310F-BA2C-A9BE7F4B55E6}"/>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3F779D81-B8C6-18CD-0545-B5B43372B934}"/>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C8D969ED-689D-425E-DDF9-8DE936C55E66}"/>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CA3DFD9F-1514-7CCD-7329-173ED47FF096}"/>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4" name="Rectangle 13">
              <a:extLst>
                <a:ext uri="{FF2B5EF4-FFF2-40B4-BE49-F238E27FC236}">
                  <a16:creationId xmlns:a16="http://schemas.microsoft.com/office/drawing/2014/main" id="{118F3F0E-F289-21A4-CF02-F3D961B6EA8C}"/>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5334107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C4FE7-BB4D-AAB2-4F9A-F801B5F808E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5AD0235F-7C1A-579D-D455-69F3943DC6FA}"/>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0CDCE7A1-6D10-894F-FA41-BE9A2747FBBF}"/>
              </a:ext>
            </a:extLst>
          </p:cNvPr>
          <p:cNvSpPr/>
          <p:nvPr/>
        </p:nvSpPr>
        <p:spPr>
          <a:xfrm>
            <a:off x="796963" y="2514599"/>
            <a:ext cx="4794818" cy="6704258"/>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interventionDetails</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26FA9E5B-6B50-2D7E-C404-D17E8E3669A1}"/>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003AD6D-0729-ACF1-B09B-529887C5BAE5}"/>
              </a:ext>
            </a:extLst>
          </p:cNvPr>
          <p:cNvSpPr/>
          <p:nvPr/>
        </p:nvSpPr>
        <p:spPr>
          <a:xfrm>
            <a:off x="796962" y="1868292"/>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4.2 Intervention Details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B7914AFA-39BB-5ADD-D5D9-A07FF2494BA2}"/>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37</a:t>
            </a: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339466B9-D619-D5E2-ADFD-E66225CE7B8B}"/>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3931E36A-6E77-C166-5F4B-41907C888B4E}"/>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0848CA40-59DE-1AD7-DBC6-1B1670512CE9}"/>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1D59EF92-9DAD-A809-B1C9-7271CBD86C15}"/>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5BCCED93-5D2C-403B-F175-8BDAEC6656CB}"/>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2" name="Flowchart: Connector 1">
            <a:extLst>
              <a:ext uri="{FF2B5EF4-FFF2-40B4-BE49-F238E27FC236}">
                <a16:creationId xmlns:a16="http://schemas.microsoft.com/office/drawing/2014/main" id="{416DEDBB-C144-F6E4-6A28-28A5C3942B87}"/>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C1AB43AB-0068-E051-3003-4886F338966E}"/>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1B3554DA-1006-4F91-BD5B-1A81F63637BE}"/>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6" name="Picture 15">
              <a:extLst>
                <a:ext uri="{FF2B5EF4-FFF2-40B4-BE49-F238E27FC236}">
                  <a16:creationId xmlns:a16="http://schemas.microsoft.com/office/drawing/2014/main" id="{46807368-F6EE-8B0F-76F2-B13BD1700615}"/>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7" name="Rectangle 16">
              <a:extLst>
                <a:ext uri="{FF2B5EF4-FFF2-40B4-BE49-F238E27FC236}">
                  <a16:creationId xmlns:a16="http://schemas.microsoft.com/office/drawing/2014/main" id="{C4209C21-D76B-4A7C-6D69-985B77806461}"/>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4018468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09A7E9-C4A2-F8B9-EF75-FCBB947262AB}"/>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916A349-35D9-D1DF-8D9F-F9624FFDC2B1}"/>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EA299461-EFC6-BA4B-F143-3D51AA6D6B1D}"/>
              </a:ext>
            </a:extLst>
          </p:cNvPr>
          <p:cNvSpPr/>
          <p:nvPr/>
        </p:nvSpPr>
        <p:spPr>
          <a:xfrm>
            <a:off x="796963" y="2514599"/>
            <a:ext cx="4794818" cy="635668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priorityJustification</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48C581C3-C822-89BD-1766-E94C8421C696}"/>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F45F02AF-37CF-6039-A3F1-8924A4AFA54F}"/>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4.3 Priority Justification</a:t>
            </a:r>
          </a:p>
        </p:txBody>
      </p:sp>
      <p:sp>
        <p:nvSpPr>
          <p:cNvPr id="11" name="Text 3">
            <a:extLst>
              <a:ext uri="{FF2B5EF4-FFF2-40B4-BE49-F238E27FC236}">
                <a16:creationId xmlns:a16="http://schemas.microsoft.com/office/drawing/2014/main" id="{C244AE6C-D0E2-7ABA-4B09-EE4221E7A7EF}"/>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38</a:t>
            </a: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F4AAD182-D160-4247-3CDA-8173FCA2E96D}"/>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B0BD36D4-EA35-491B-7BE9-84484F788F0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DF2B43F1-44B6-D8FC-4262-604D79A67145}"/>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856ADC2B-236B-3156-0DC8-F653906C3A17}"/>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256B7C26-D569-7597-6EE4-EE7DA7AA4836}"/>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2" name="Flowchart: Connector 1">
            <a:extLst>
              <a:ext uri="{FF2B5EF4-FFF2-40B4-BE49-F238E27FC236}">
                <a16:creationId xmlns:a16="http://schemas.microsoft.com/office/drawing/2014/main" id="{41952F03-3262-A896-2A58-16425F553CB8}"/>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2C09339F-2382-6B51-97E1-11A4FFEB3787}"/>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1289C04B-904F-11C6-1C20-131632EBD6A4}"/>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6" name="Picture 15">
              <a:extLst>
                <a:ext uri="{FF2B5EF4-FFF2-40B4-BE49-F238E27FC236}">
                  <a16:creationId xmlns:a16="http://schemas.microsoft.com/office/drawing/2014/main" id="{1C31905D-3D19-5D07-2D5A-B64132F8DAA7}"/>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7" name="Rectangle 16">
              <a:extLst>
                <a:ext uri="{FF2B5EF4-FFF2-40B4-BE49-F238E27FC236}">
                  <a16:creationId xmlns:a16="http://schemas.microsoft.com/office/drawing/2014/main" id="{2D9CA155-577F-686C-EE4E-8D82CD3B66B5}"/>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2412573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3" descr="preencoded.png"/>
          <p:cNvPicPr>
            <a:picLocks noChangeAspect="1"/>
          </p:cNvPicPr>
          <p:nvPr/>
        </p:nvPicPr>
        <p:blipFill>
          <a:blip r:embed="rId3"/>
          <a:stretch>
            <a:fillRect/>
          </a:stretch>
        </p:blipFill>
        <p:spPr>
          <a:xfrm>
            <a:off x="796962" y="919932"/>
            <a:ext cx="6177705" cy="190500"/>
          </a:xfrm>
          <a:prstGeom prst="rect">
            <a:avLst/>
          </a:prstGeom>
        </p:spPr>
      </p:pic>
      <p:sp>
        <p:nvSpPr>
          <p:cNvPr id="6" name="Text 0"/>
          <p:cNvSpPr/>
          <p:nvPr/>
        </p:nvSpPr>
        <p:spPr>
          <a:xfrm>
            <a:off x="796962" y="2015228"/>
            <a:ext cx="4133226" cy="424335"/>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4.4 Budget Estimation</a:t>
            </a:r>
          </a:p>
        </p:txBody>
      </p:sp>
      <p:sp>
        <p:nvSpPr>
          <p:cNvPr id="7" name="Text 1"/>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2" name="Text 4"/>
          <p:cNvSpPr/>
          <p:nvPr/>
        </p:nvSpPr>
        <p:spPr>
          <a:xfrm>
            <a:off x="807233" y="7819194"/>
            <a:ext cx="5709830" cy="400050"/>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4: </a:t>
            </a:r>
            <a:r>
              <a:rPr lang="en-US" sz="1425" dirty="0">
                <a:solidFill>
                  <a:srgbClr val="2B2B35"/>
                </a:solidFill>
                <a:latin typeface="Titillium Web" panose="00000500000000000000" pitchFamily="2" charset="0"/>
                <a:ea typeface="Roboto Condensed" pitchFamily="34" charset="-122"/>
                <a:cs typeface="Roboto Condensed" pitchFamily="34" charset="-120"/>
              </a:rPr>
              <a:t>Financial Systems Assessment</a:t>
            </a:r>
          </a:p>
          <a:p>
            <a:pPr marL="0" indent="0" algn="l">
              <a:lnSpc>
                <a:spcPct val="79650"/>
              </a:lnSpc>
              <a:buNone/>
            </a:pPr>
            <a:endParaRPr lang="en-US" sz="1425" dirty="0"/>
          </a:p>
        </p:txBody>
      </p:sp>
      <p:sp>
        <p:nvSpPr>
          <p:cNvPr id="13" name="Text 5"/>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4" name="Table 13">
            <a:extLst>
              <a:ext uri="{FF2B5EF4-FFF2-40B4-BE49-F238E27FC236}">
                <a16:creationId xmlns:a16="http://schemas.microsoft.com/office/drawing/2014/main" id="{F962D290-DE3F-CF75-3B22-A4FC27648D54}"/>
              </a:ext>
            </a:extLst>
          </p:cNvPr>
          <p:cNvGraphicFramePr>
            <a:graphicFrameLocks noGrp="1"/>
          </p:cNvGraphicFramePr>
          <p:nvPr>
            <p:extLst>
              <p:ext uri="{D42A27DB-BD31-4B8C-83A1-F6EECF244321}">
                <p14:modId xmlns:p14="http://schemas.microsoft.com/office/powerpoint/2010/main" val="2980941365"/>
              </p:ext>
            </p:extLst>
          </p:nvPr>
        </p:nvGraphicFramePr>
        <p:xfrm>
          <a:off x="796962" y="3791481"/>
          <a:ext cx="6516534" cy="3848558"/>
        </p:xfrm>
        <a:graphic>
          <a:graphicData uri="http://schemas.openxmlformats.org/drawingml/2006/table">
            <a:tbl>
              <a:tblPr firstRow="1" firstCol="1" bandRow="1">
                <a:tableStyleId>{7E9639D4-E3E2-4D34-9284-5A2195B3D0D7}</a:tableStyleId>
              </a:tblPr>
              <a:tblGrid>
                <a:gridCol w="3258267">
                  <a:extLst>
                    <a:ext uri="{9D8B030D-6E8A-4147-A177-3AD203B41FA5}">
                      <a16:colId xmlns:a16="http://schemas.microsoft.com/office/drawing/2014/main" val="2614702910"/>
                    </a:ext>
                  </a:extLst>
                </a:gridCol>
                <a:gridCol w="3258267">
                  <a:extLst>
                    <a:ext uri="{9D8B030D-6E8A-4147-A177-3AD203B41FA5}">
                      <a16:colId xmlns:a16="http://schemas.microsoft.com/office/drawing/2014/main" val="2490726485"/>
                    </a:ext>
                  </a:extLst>
                </a:gridCol>
              </a:tblGrid>
              <a:tr h="549794">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Intervention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Estimated Cost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3863859858"/>
                  </a:ext>
                </a:extLst>
              </a:tr>
              <a:tr h="549794">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SOP Development and Rollout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sopDevRoll</a:t>
                      </a:r>
                      <a:r>
                        <a:rPr lang="en-US" sz="1200" dirty="0">
                          <a:latin typeface="Titillium Web" panose="00000500000000000000" pitchFamily="2" charset="0"/>
                          <a:ea typeface="Arial" pitchFamily="34" charset="-122"/>
                          <a:cs typeface="Arial" pitchFamily="34" charset="-120"/>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8238273"/>
                  </a:ext>
                </a:extLst>
              </a:tr>
              <a:tr h="549794">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Delegation Matrix and Job Descriptions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delMatrDes</a:t>
                      </a:r>
                      <a:r>
                        <a:rPr lang="en-US" sz="1200" dirty="0">
                          <a:latin typeface="Titillium Web" panose="00000500000000000000" pitchFamily="2" charset="0"/>
                          <a:ea typeface="Arial" pitchFamily="34" charset="-122"/>
                          <a:cs typeface="Arial" pitchFamily="34" charset="-120"/>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7110045"/>
                  </a:ext>
                </a:extLst>
              </a:tr>
              <a:tr h="549794">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Task and Workflow Tracking Tools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tasWorTra</a:t>
                      </a:r>
                      <a:r>
                        <a:rPr lang="en-US" sz="1200" dirty="0">
                          <a:latin typeface="Titillium Web" panose="00000500000000000000" pitchFamily="2" charset="0"/>
                          <a:ea typeface="Arial" pitchFamily="34" charset="-122"/>
                          <a:cs typeface="Arial" pitchFamily="34" charset="-120"/>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7738142"/>
                  </a:ext>
                </a:extLst>
              </a:tr>
              <a:tr h="549794">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Performance Management Framework</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perManFra</a:t>
                      </a:r>
                      <a:r>
                        <a:rPr lang="en-US" sz="1200" dirty="0">
                          <a:latin typeface="Titillium Web" panose="00000500000000000000" pitchFamily="2" charset="0"/>
                          <a:ea typeface="Arial" pitchFamily="34" charset="-122"/>
                          <a:cs typeface="Arial" pitchFamily="34" charset="-120"/>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689709"/>
                  </a:ext>
                </a:extLst>
              </a:tr>
              <a:tr h="549794">
                <a:tc>
                  <a:txBody>
                    <a:bodyPr/>
                    <a:lstStyle/>
                    <a:p>
                      <a:pPr marL="72000">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Operational Scalability Plan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opScaPlan</a:t>
                      </a:r>
                      <a:r>
                        <a:rPr lang="en-US" sz="1100" dirty="0">
                          <a:latin typeface="Titillium Web" panose="00000500000000000000" pitchFamily="2" charset="0"/>
                          <a:ea typeface="Arial" pitchFamily="34" charset="-122"/>
                          <a:cs typeface="Arial" pitchFamily="34" charset="-120"/>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8875948"/>
                  </a:ext>
                </a:extLst>
              </a:tr>
              <a:tr h="549794">
                <a:tc>
                  <a:txBody>
                    <a:bodyPr/>
                    <a:lstStyle/>
                    <a:p>
                      <a:pPr marL="72000">
                        <a:lnSpc>
                          <a:spcPct val="115000"/>
                        </a:lnSpc>
                        <a:spcBef>
                          <a:spcPts val="1200"/>
                        </a:spcBef>
                        <a:spcAft>
                          <a:spcPts val="1000"/>
                        </a:spcAft>
                        <a:buNone/>
                      </a:pPr>
                      <a:r>
                        <a:rPr lang="en-ZA" sz="1100" b="1" kern="100" dirty="0">
                          <a:effectLst/>
                          <a:latin typeface="Titillium Web" panose="00000500000000000000" pitchFamily="2" charset="0"/>
                          <a:ea typeface="Aptos" panose="020B0004020202020204" pitchFamily="34" charset="0"/>
                          <a:cs typeface="Times New Roman" panose="02020603050405020304" pitchFamily="18" charset="0"/>
                        </a:rPr>
                        <a:t>TOTAL</a:t>
                      </a: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72000">
                        <a:lnSpc>
                          <a:spcPct val="115000"/>
                        </a:lnSpc>
                        <a:spcBef>
                          <a:spcPts val="1200"/>
                        </a:spcBef>
                        <a:spcAft>
                          <a:spcPts val="1000"/>
                        </a:spcAft>
                        <a:buNone/>
                      </a:pP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budTot</a:t>
                      </a:r>
                      <a:r>
                        <a:rPr lang="en-US" sz="1100" dirty="0">
                          <a:latin typeface="Titillium Web" panose="00000500000000000000" pitchFamily="2" charset="0"/>
                          <a:ea typeface="Arial" pitchFamily="34" charset="-122"/>
                          <a:cs typeface="Arial" pitchFamily="34" charset="-120"/>
                        </a:rPr>
                        <a:t>}}</a:t>
                      </a:r>
                      <a:endParaRPr lang="en-ZA" sz="1100" b="1"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7973791"/>
                  </a:ext>
                </a:extLst>
              </a:tr>
            </a:tbl>
          </a:graphicData>
        </a:graphic>
      </p:graphicFrame>
      <p:sp>
        <p:nvSpPr>
          <p:cNvPr id="11" name="TextBox 10">
            <a:extLst>
              <a:ext uri="{FF2B5EF4-FFF2-40B4-BE49-F238E27FC236}">
                <a16:creationId xmlns:a16="http://schemas.microsoft.com/office/drawing/2014/main" id="{CC437069-F041-48CF-F949-C0A1050BE3FA}"/>
              </a:ext>
            </a:extLst>
          </p:cNvPr>
          <p:cNvSpPr txBox="1"/>
          <p:nvPr/>
        </p:nvSpPr>
        <p:spPr>
          <a:xfrm>
            <a:off x="720899" y="2493056"/>
            <a:ext cx="4784550" cy="1318310"/>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table below presents the estimated cost of implementing operational capacity interventions over a 12-month period. These figures reflect a lean execution model that leverages internal resources supplemented by light-touch external support.</a:t>
            </a:r>
            <a:r>
              <a:rPr lang="en-GB" sz="1200" dirty="0">
                <a:latin typeface="Titillium Web" panose="00000500000000000000" pitchFamily="2" charset="0"/>
              </a:rPr>
              <a:t> The budget that we propose for this Domain is </a:t>
            </a: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budgetEstimation</a:t>
            </a:r>
            <a:r>
              <a:rPr lang="en-US" sz="1200" dirty="0">
                <a:latin typeface="Titillium Web" panose="00000500000000000000" pitchFamily="2" charset="0"/>
                <a:ea typeface="Arial" pitchFamily="34" charset="-122"/>
                <a:cs typeface="Arial" pitchFamily="34" charset="-120"/>
              </a:rPr>
              <a:t>}}</a:t>
            </a:r>
            <a:r>
              <a:rPr lang="en-GB" sz="1200" dirty="0">
                <a:latin typeface="Titillium Web" panose="00000500000000000000" pitchFamily="2" charset="0"/>
              </a:rPr>
              <a:t> broken down as follows:</a:t>
            </a:r>
            <a:endParaRPr lang="en-US" sz="1200" dirty="0">
              <a:latin typeface="Titillium Web" panose="00000500000000000000" pitchFamily="2" charset="0"/>
            </a:endParaRPr>
          </a:p>
        </p:txBody>
      </p:sp>
      <p:grpSp>
        <p:nvGrpSpPr>
          <p:cNvPr id="10" name="Group 9">
            <a:extLst>
              <a:ext uri="{FF2B5EF4-FFF2-40B4-BE49-F238E27FC236}">
                <a16:creationId xmlns:a16="http://schemas.microsoft.com/office/drawing/2014/main" id="{F5C8E546-4B94-2D06-7D22-9B33C3C865A8}"/>
              </a:ext>
            </a:extLst>
          </p:cNvPr>
          <p:cNvGrpSpPr/>
          <p:nvPr/>
        </p:nvGrpSpPr>
        <p:grpSpPr>
          <a:xfrm>
            <a:off x="5999045" y="7902997"/>
            <a:ext cx="1314450" cy="1449210"/>
            <a:chOff x="5999045" y="7407697"/>
            <a:chExt cx="1314450" cy="1449210"/>
          </a:xfrm>
        </p:grpSpPr>
        <p:sp>
          <p:nvSpPr>
            <p:cNvPr id="15" name="Text 4">
              <a:extLst>
                <a:ext uri="{FF2B5EF4-FFF2-40B4-BE49-F238E27FC236}">
                  <a16:creationId xmlns:a16="http://schemas.microsoft.com/office/drawing/2014/main" id="{BF599FB9-F4C9-CBCB-F5B4-B27ED7C23A44}"/>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83F67624-AED9-CBD4-6D98-622FED5C9381}"/>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EDF7B91E-68B0-17CB-D46A-48085758DB2C}"/>
              </a:ext>
            </a:extLst>
          </p:cNvPr>
          <p:cNvGrpSpPr/>
          <p:nvPr/>
        </p:nvGrpSpPr>
        <p:grpSpPr>
          <a:xfrm>
            <a:off x="5657974" y="1412484"/>
            <a:ext cx="1382886" cy="1387866"/>
            <a:chOff x="5591781" y="1412484"/>
            <a:chExt cx="1382886" cy="1387866"/>
          </a:xfrm>
        </p:grpSpPr>
        <p:sp>
          <p:nvSpPr>
            <p:cNvPr id="4" name="Rectangle 3">
              <a:extLst>
                <a:ext uri="{FF2B5EF4-FFF2-40B4-BE49-F238E27FC236}">
                  <a16:creationId xmlns:a16="http://schemas.microsoft.com/office/drawing/2014/main" id="{E1F860E3-BFFD-5D61-2DA9-87913EEB222F}"/>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23811793-94BD-C4C8-8706-F1DB61308174}"/>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2FF3DA0C-A65A-5A78-9C5B-7E62E62EF845}"/>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DCF7994-86DC-EAF3-281C-DF64FF188238}"/>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p:cNvPicPr>
            <a:picLocks noChangeAspect="1"/>
          </p:cNvPicPr>
          <p:nvPr/>
        </p:nvPicPr>
        <p:blipFill>
          <a:blip r:embed="rId3"/>
          <a:srcRect/>
          <a:stretch/>
        </p:blipFill>
        <p:spPr>
          <a:xfrm>
            <a:off x="0" y="4219575"/>
            <a:ext cx="7779210" cy="4076698"/>
          </a:xfrm>
          <a:prstGeom prst="rect">
            <a:avLst/>
          </a:prstGeom>
        </p:spPr>
      </p:pic>
      <p:pic>
        <p:nvPicPr>
          <p:cNvPr id="6" name="Image 4" descr="preencoded.png"/>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D0763E7C-D6D2-FCDF-577C-D2AAE2A1CAC6}"/>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 A</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cs typeface="Sora" pitchFamily="34" charset="-120"/>
              </a:rPr>
              <a:t>Executive Summary</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C0F4807F-279A-96F2-C7E3-09B3281BB231}"/>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72C18C14-662A-785F-7BC0-4535D7DAA59B}"/>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ext 4">
            <a:extLst>
              <a:ext uri="{FF2B5EF4-FFF2-40B4-BE49-F238E27FC236}">
                <a16:creationId xmlns:a16="http://schemas.microsoft.com/office/drawing/2014/main" id="{6172E575-2EE9-0FE3-DE51-C775D29ED0A1}"/>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a:t>
            </a:r>
            <a:r>
              <a:rPr lang="en-US" sz="1200" dirty="0" err="1">
                <a:solidFill>
                  <a:srgbClr val="000000"/>
                </a:solidFill>
                <a:latin typeface="Arimo" pitchFamily="34" charset="0"/>
                <a:ea typeface="Arimo" pitchFamily="34" charset="-122"/>
              </a:rPr>
              <a:t>emailAddress</a:t>
            </a:r>
            <a:r>
              <a:rPr lang="en-US" sz="1200" dirty="0">
                <a:solidFill>
                  <a:srgbClr val="000000"/>
                </a:solidFill>
                <a:latin typeface="Arimo" pitchFamily="34" charset="0"/>
                <a:ea typeface="Arimo" pitchFamily="34" charset="-122"/>
              </a:rPr>
              <a:t>}}</a:t>
            </a:r>
            <a:endParaRPr lang="en-US" sz="12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06ACA-47EC-6D3B-F935-E46D0EB729F2}"/>
            </a:ext>
          </a:extLst>
        </p:cNvPr>
        <p:cNvGrpSpPr/>
        <p:nvPr/>
      </p:nvGrpSpPr>
      <p:grpSpPr>
        <a:xfrm>
          <a:off x="0" y="0"/>
          <a:ext cx="0" cy="0"/>
          <a:chOff x="0" y="0"/>
          <a:chExt cx="0" cy="0"/>
        </a:xfrm>
      </p:grpSpPr>
      <p:pic>
        <p:nvPicPr>
          <p:cNvPr id="2" name="Image 2" descr="preencoded.png">
            <a:extLst>
              <a:ext uri="{FF2B5EF4-FFF2-40B4-BE49-F238E27FC236}">
                <a16:creationId xmlns:a16="http://schemas.microsoft.com/office/drawing/2014/main" id="{9DBF0B0B-6D57-9E92-2481-C5C051700044}"/>
              </a:ext>
            </a:extLst>
          </p:cNvPr>
          <p:cNvPicPr>
            <a:picLocks noChangeAspect="1"/>
          </p:cNvPicPr>
          <p:nvPr/>
        </p:nvPicPr>
        <p:blipFill>
          <a:blip r:embed="rId2"/>
          <a:stretch>
            <a:fillRect/>
          </a:stretch>
        </p:blipFill>
        <p:spPr>
          <a:xfrm>
            <a:off x="807232" y="1549479"/>
            <a:ext cx="85725" cy="981075"/>
          </a:xfrm>
          <a:prstGeom prst="rect">
            <a:avLst/>
          </a:prstGeom>
        </p:spPr>
      </p:pic>
      <p:pic>
        <p:nvPicPr>
          <p:cNvPr id="3" name="Image 3" descr="preencoded.png">
            <a:extLst>
              <a:ext uri="{FF2B5EF4-FFF2-40B4-BE49-F238E27FC236}">
                <a16:creationId xmlns:a16="http://schemas.microsoft.com/office/drawing/2014/main" id="{BE511BF8-A138-EEE6-80B4-F35F5149F4E2}"/>
              </a:ext>
            </a:extLst>
          </p:cNvPr>
          <p:cNvPicPr>
            <a:picLocks noChangeAspect="1"/>
          </p:cNvPicPr>
          <p:nvPr/>
        </p:nvPicPr>
        <p:blipFill>
          <a:blip r:embed="rId3"/>
          <a:stretch>
            <a:fillRect/>
          </a:stretch>
        </p:blipFill>
        <p:spPr>
          <a:xfrm>
            <a:off x="796962" y="919932"/>
            <a:ext cx="6177705" cy="190500"/>
          </a:xfrm>
          <a:prstGeom prst="rect">
            <a:avLst/>
          </a:prstGeom>
        </p:spPr>
      </p:pic>
      <p:sp>
        <p:nvSpPr>
          <p:cNvPr id="4" name="Text 0">
            <a:extLst>
              <a:ext uri="{FF2B5EF4-FFF2-40B4-BE49-F238E27FC236}">
                <a16:creationId xmlns:a16="http://schemas.microsoft.com/office/drawing/2014/main" id="{D6788354-917E-B8A3-991E-12AA129AB480}"/>
              </a:ext>
            </a:extLst>
          </p:cNvPr>
          <p:cNvSpPr/>
          <p:nvPr/>
        </p:nvSpPr>
        <p:spPr>
          <a:xfrm>
            <a:off x="966743" y="1728842"/>
            <a:ext cx="3676650" cy="76248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4.5 Budget Justification</a:t>
            </a:r>
          </a:p>
        </p:txBody>
      </p:sp>
      <p:sp>
        <p:nvSpPr>
          <p:cNvPr id="5" name="Text 1">
            <a:extLst>
              <a:ext uri="{FF2B5EF4-FFF2-40B4-BE49-F238E27FC236}">
                <a16:creationId xmlns:a16="http://schemas.microsoft.com/office/drawing/2014/main" id="{56904F47-FDAA-34AB-3A88-8E142ADB4C45}"/>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6" name="Text 2">
            <a:extLst>
              <a:ext uri="{FF2B5EF4-FFF2-40B4-BE49-F238E27FC236}">
                <a16:creationId xmlns:a16="http://schemas.microsoft.com/office/drawing/2014/main" id="{41CB3129-4B64-F4F4-477C-9857D4765F1A}"/>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7" name="Text 3">
            <a:extLst>
              <a:ext uri="{FF2B5EF4-FFF2-40B4-BE49-F238E27FC236}">
                <a16:creationId xmlns:a16="http://schemas.microsoft.com/office/drawing/2014/main" id="{E1482170-FD6A-C3D3-3D0F-ABB261118812}"/>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8" name="Text 5">
            <a:extLst>
              <a:ext uri="{FF2B5EF4-FFF2-40B4-BE49-F238E27FC236}">
                <a16:creationId xmlns:a16="http://schemas.microsoft.com/office/drawing/2014/main" id="{4B45FDE5-1246-C1F8-4865-4D4F14895678}"/>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9" name="Group 8">
            <a:extLst>
              <a:ext uri="{FF2B5EF4-FFF2-40B4-BE49-F238E27FC236}">
                <a16:creationId xmlns:a16="http://schemas.microsoft.com/office/drawing/2014/main" id="{237F17F8-550B-F092-701F-B1BCDA1B9558}"/>
              </a:ext>
            </a:extLst>
          </p:cNvPr>
          <p:cNvGrpSpPr/>
          <p:nvPr/>
        </p:nvGrpSpPr>
        <p:grpSpPr>
          <a:xfrm>
            <a:off x="256735" y="3363160"/>
            <a:ext cx="4979684" cy="6426897"/>
            <a:chOff x="1650861" y="1521118"/>
            <a:chExt cx="3318131" cy="6426897"/>
          </a:xfrm>
        </p:grpSpPr>
        <p:sp>
          <p:nvSpPr>
            <p:cNvPr id="15" name="Text 1">
              <a:extLst>
                <a:ext uri="{FF2B5EF4-FFF2-40B4-BE49-F238E27FC236}">
                  <a16:creationId xmlns:a16="http://schemas.microsoft.com/office/drawing/2014/main" id="{7F591AF5-F272-D4FD-9F66-C0AD8E71C37D}"/>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16" name="Text 2">
              <a:extLst>
                <a:ext uri="{FF2B5EF4-FFF2-40B4-BE49-F238E27FC236}">
                  <a16:creationId xmlns:a16="http://schemas.microsoft.com/office/drawing/2014/main" id="{F5922B9B-7B63-05A1-1442-0C8E675EB8B3}"/>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SOP Development and Rollout </a:t>
              </a:r>
            </a:p>
          </p:txBody>
        </p:sp>
        <p:sp>
          <p:nvSpPr>
            <p:cNvPr id="17" name="Text 3">
              <a:extLst>
                <a:ext uri="{FF2B5EF4-FFF2-40B4-BE49-F238E27FC236}">
                  <a16:creationId xmlns:a16="http://schemas.microsoft.com/office/drawing/2014/main" id="{04752062-7ED4-EE2F-4177-6A71CD70407D}"/>
                </a:ext>
              </a:extLst>
            </p:cNvPr>
            <p:cNvSpPr/>
            <p:nvPr/>
          </p:nvSpPr>
          <p:spPr>
            <a:xfrm>
              <a:off x="2507686" y="1832909"/>
              <a:ext cx="2461306" cy="8482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devRoll</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devJustification</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18" name="Text 4">
              <a:extLst>
                <a:ext uri="{FF2B5EF4-FFF2-40B4-BE49-F238E27FC236}">
                  <a16:creationId xmlns:a16="http://schemas.microsoft.com/office/drawing/2014/main" id="{81989C99-BC04-5120-45AC-6011C2660214}"/>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19" name="Text 5">
              <a:extLst>
                <a:ext uri="{FF2B5EF4-FFF2-40B4-BE49-F238E27FC236}">
                  <a16:creationId xmlns:a16="http://schemas.microsoft.com/office/drawing/2014/main" id="{D64EDBE0-5DBB-890F-E6B2-7F199E0C2773}"/>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Delegation Matrix </a:t>
              </a:r>
            </a:p>
          </p:txBody>
        </p:sp>
        <p:sp>
          <p:nvSpPr>
            <p:cNvPr id="20" name="Text 6">
              <a:extLst>
                <a:ext uri="{FF2B5EF4-FFF2-40B4-BE49-F238E27FC236}">
                  <a16:creationId xmlns:a16="http://schemas.microsoft.com/office/drawing/2014/main" id="{0A5BE94A-5249-6367-2434-8AF5B3270824}"/>
                </a:ext>
              </a:extLst>
            </p:cNvPr>
            <p:cNvSpPr/>
            <p:nvPr/>
          </p:nvSpPr>
          <p:spPr>
            <a:xfrm>
              <a:off x="2507686" y="3237912"/>
              <a:ext cx="2329214" cy="759947"/>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delMatrix</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delJustification</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1" name="Text 7">
              <a:extLst>
                <a:ext uri="{FF2B5EF4-FFF2-40B4-BE49-F238E27FC236}">
                  <a16:creationId xmlns:a16="http://schemas.microsoft.com/office/drawing/2014/main" id="{4B9C920C-9F9B-894F-B723-222E3F1B81DC}"/>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22" name="Text 8">
              <a:extLst>
                <a:ext uri="{FF2B5EF4-FFF2-40B4-BE49-F238E27FC236}">
                  <a16:creationId xmlns:a16="http://schemas.microsoft.com/office/drawing/2014/main" id="{EB83F65D-A9B4-7818-DA64-A1DB8EA3E974}"/>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Task and Workflow Tracking </a:t>
              </a:r>
            </a:p>
          </p:txBody>
        </p:sp>
        <p:sp>
          <p:nvSpPr>
            <p:cNvPr id="23" name="Text 9">
              <a:extLst>
                <a:ext uri="{FF2B5EF4-FFF2-40B4-BE49-F238E27FC236}">
                  <a16:creationId xmlns:a16="http://schemas.microsoft.com/office/drawing/2014/main" id="{7BD1F784-8E75-1C59-EBCF-E62A174B6690}"/>
                </a:ext>
              </a:extLst>
            </p:cNvPr>
            <p:cNvSpPr/>
            <p:nvPr/>
          </p:nvSpPr>
          <p:spPr>
            <a:xfrm>
              <a:off x="2507686" y="4556153"/>
              <a:ext cx="2329214"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taskWork</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taskJustification</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4" name="Text 10">
              <a:extLst>
                <a:ext uri="{FF2B5EF4-FFF2-40B4-BE49-F238E27FC236}">
                  <a16:creationId xmlns:a16="http://schemas.microsoft.com/office/drawing/2014/main" id="{D0F89601-826D-5FA9-06ED-7460FA3DEA82}"/>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25" name="Text 11">
              <a:extLst>
                <a:ext uri="{FF2B5EF4-FFF2-40B4-BE49-F238E27FC236}">
                  <a16:creationId xmlns:a16="http://schemas.microsoft.com/office/drawing/2014/main" id="{39849644-063F-E885-8707-4BC97B7C1195}"/>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Performance Management Framework </a:t>
              </a:r>
            </a:p>
          </p:txBody>
        </p:sp>
        <p:sp>
          <p:nvSpPr>
            <p:cNvPr id="26" name="Text 12">
              <a:extLst>
                <a:ext uri="{FF2B5EF4-FFF2-40B4-BE49-F238E27FC236}">
                  <a16:creationId xmlns:a16="http://schemas.microsoft.com/office/drawing/2014/main" id="{B7FA1621-9439-825B-295F-E5C235FD91C7}"/>
                </a:ext>
              </a:extLst>
            </p:cNvPr>
            <p:cNvSpPr/>
            <p:nvPr/>
          </p:nvSpPr>
          <p:spPr>
            <a:xfrm>
              <a:off x="2507686" y="5872871"/>
              <a:ext cx="2329214" cy="7758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manFrame</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frameJustification</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8" name="Text 14">
              <a:extLst>
                <a:ext uri="{FF2B5EF4-FFF2-40B4-BE49-F238E27FC236}">
                  <a16:creationId xmlns:a16="http://schemas.microsoft.com/office/drawing/2014/main" id="{4EE87F4C-9CF4-6569-462E-7942EB78D88A}"/>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Operational Scalability Plan </a:t>
              </a:r>
            </a:p>
          </p:txBody>
        </p:sp>
        <p:sp>
          <p:nvSpPr>
            <p:cNvPr id="29" name="Text 15">
              <a:extLst>
                <a:ext uri="{FF2B5EF4-FFF2-40B4-BE49-F238E27FC236}">
                  <a16:creationId xmlns:a16="http://schemas.microsoft.com/office/drawing/2014/main" id="{611282F7-1212-B1F4-3106-19D06450968C}"/>
                </a:ext>
              </a:extLst>
            </p:cNvPr>
            <p:cNvSpPr/>
            <p:nvPr/>
          </p:nvSpPr>
          <p:spPr>
            <a:xfrm>
              <a:off x="2507686" y="7189590"/>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opScaPlan</a:t>
              </a:r>
              <a:r>
                <a:rPr lang="en-US" sz="1100" dirty="0">
                  <a:latin typeface="Titillium Web" panose="00000500000000000000" pitchFamily="2" charset="0"/>
                  <a:ea typeface="Arial" pitchFamily="34" charset="-122"/>
                  <a:cs typeface="Arial" pitchFamily="34" charset="-120"/>
                </a:rPr>
                <a:t>}} </a:t>
              </a: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opJustification</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grpSp>
      <p:sp>
        <p:nvSpPr>
          <p:cNvPr id="39" name="Text 1">
            <a:extLst>
              <a:ext uri="{FF2B5EF4-FFF2-40B4-BE49-F238E27FC236}">
                <a16:creationId xmlns:a16="http://schemas.microsoft.com/office/drawing/2014/main" id="{58F10D81-7481-E6EC-68E1-E213DE50203F}"/>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40" name="Rectangle 39">
            <a:extLst>
              <a:ext uri="{FF2B5EF4-FFF2-40B4-BE49-F238E27FC236}">
                <a16:creationId xmlns:a16="http://schemas.microsoft.com/office/drawing/2014/main" id="{974D2678-AD2D-4AAA-86B9-659719BE665A}"/>
              </a:ext>
            </a:extLst>
          </p:cNvPr>
          <p:cNvSpPr/>
          <p:nvPr/>
        </p:nvSpPr>
        <p:spPr>
          <a:xfrm>
            <a:off x="5591781" y="3358037"/>
            <a:ext cx="1382886" cy="6447258"/>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1" name="TextBox 40">
            <a:extLst>
              <a:ext uri="{FF2B5EF4-FFF2-40B4-BE49-F238E27FC236}">
                <a16:creationId xmlns:a16="http://schemas.microsoft.com/office/drawing/2014/main" id="{6A555180-58AB-CABA-10D5-5081C6D2B336}"/>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Domain Budget = {{</a:t>
            </a:r>
            <a:r>
              <a:rPr lang="en-GB" sz="2800" b="1" dirty="0" err="1">
                <a:solidFill>
                  <a:schemeClr val="bg1"/>
                </a:solidFill>
                <a:latin typeface="Titillium Web" panose="00000500000000000000" pitchFamily="2" charset="0"/>
              </a:rPr>
              <a:t>budJus</a:t>
            </a:r>
            <a:r>
              <a:rPr lang="en-GB" sz="2800" b="1" dirty="0">
                <a:solidFill>
                  <a:schemeClr val="bg1"/>
                </a:solidFill>
                <a:latin typeface="Titillium Web" panose="00000500000000000000" pitchFamily="2" charset="0"/>
              </a:rPr>
              <a:t>}}</a:t>
            </a:r>
            <a:endParaRPr lang="en-ZA" sz="2800" b="1" dirty="0">
              <a:solidFill>
                <a:schemeClr val="bg1"/>
              </a:solidFill>
              <a:latin typeface="Titillium Web" panose="00000500000000000000" pitchFamily="2" charset="0"/>
            </a:endParaRPr>
          </a:p>
        </p:txBody>
      </p:sp>
      <p:sp>
        <p:nvSpPr>
          <p:cNvPr id="42" name="Rectangle 41">
            <a:extLst>
              <a:ext uri="{FF2B5EF4-FFF2-40B4-BE49-F238E27FC236}">
                <a16:creationId xmlns:a16="http://schemas.microsoft.com/office/drawing/2014/main" id="{760B2766-C19F-7421-D4FB-CDC9558B15D0}"/>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 name="Rectangle 11">
            <a:extLst>
              <a:ext uri="{FF2B5EF4-FFF2-40B4-BE49-F238E27FC236}">
                <a16:creationId xmlns:a16="http://schemas.microsoft.com/office/drawing/2014/main" id="{D4ACB2E8-5B2A-0E0E-F88D-412E2D4FB234}"/>
              </a:ext>
            </a:extLst>
          </p:cNvPr>
          <p:cNvSpPr/>
          <p:nvPr/>
        </p:nvSpPr>
        <p:spPr>
          <a:xfrm>
            <a:off x="252603" y="3398071"/>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27" name="Rectangle 26">
            <a:extLst>
              <a:ext uri="{FF2B5EF4-FFF2-40B4-BE49-F238E27FC236}">
                <a16:creationId xmlns:a16="http://schemas.microsoft.com/office/drawing/2014/main" id="{A61C6E0A-A087-F339-9413-4048D4870067}"/>
              </a:ext>
            </a:extLst>
          </p:cNvPr>
          <p:cNvSpPr/>
          <p:nvPr/>
        </p:nvSpPr>
        <p:spPr>
          <a:xfrm>
            <a:off x="252603" y="4698542"/>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32" name="Rectangle 31">
            <a:extLst>
              <a:ext uri="{FF2B5EF4-FFF2-40B4-BE49-F238E27FC236}">
                <a16:creationId xmlns:a16="http://schemas.microsoft.com/office/drawing/2014/main" id="{68879F08-E12D-A144-733C-58DD54CCA1A4}"/>
              </a:ext>
            </a:extLst>
          </p:cNvPr>
          <p:cNvSpPr/>
          <p:nvPr/>
        </p:nvSpPr>
        <p:spPr>
          <a:xfrm>
            <a:off x="252603" y="5999014"/>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45" name="Rectangle 44">
            <a:extLst>
              <a:ext uri="{FF2B5EF4-FFF2-40B4-BE49-F238E27FC236}">
                <a16:creationId xmlns:a16="http://schemas.microsoft.com/office/drawing/2014/main" id="{8E805898-D34F-2401-E672-ABEDA59CE0FB}"/>
              </a:ext>
            </a:extLst>
          </p:cNvPr>
          <p:cNvSpPr/>
          <p:nvPr/>
        </p:nvSpPr>
        <p:spPr>
          <a:xfrm>
            <a:off x="257156" y="7313316"/>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48" name="Rectangle 47">
            <a:extLst>
              <a:ext uri="{FF2B5EF4-FFF2-40B4-BE49-F238E27FC236}">
                <a16:creationId xmlns:a16="http://schemas.microsoft.com/office/drawing/2014/main" id="{6D182BD1-90DB-81E0-FD23-A5311A791BC5}"/>
              </a:ext>
            </a:extLst>
          </p:cNvPr>
          <p:cNvSpPr/>
          <p:nvPr/>
        </p:nvSpPr>
        <p:spPr>
          <a:xfrm>
            <a:off x="252603" y="8608000"/>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11" name="TextBox 10">
            <a:extLst>
              <a:ext uri="{FF2B5EF4-FFF2-40B4-BE49-F238E27FC236}">
                <a16:creationId xmlns:a16="http://schemas.microsoft.com/office/drawing/2014/main" id="{6FA0EB26-9384-2898-9D4D-E47632A60DE0}"/>
              </a:ext>
            </a:extLst>
          </p:cNvPr>
          <p:cNvSpPr txBox="1"/>
          <p:nvPr/>
        </p:nvSpPr>
        <p:spPr>
          <a:xfrm>
            <a:off x="259114" y="3776051"/>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R120K</a:t>
            </a:r>
          </a:p>
        </p:txBody>
      </p:sp>
      <p:sp>
        <p:nvSpPr>
          <p:cNvPr id="43" name="TextBox 42">
            <a:extLst>
              <a:ext uri="{FF2B5EF4-FFF2-40B4-BE49-F238E27FC236}">
                <a16:creationId xmlns:a16="http://schemas.microsoft.com/office/drawing/2014/main" id="{4C1EE651-298F-8BB5-9BBB-320172FAD434}"/>
              </a:ext>
            </a:extLst>
          </p:cNvPr>
          <p:cNvSpPr txBox="1"/>
          <p:nvPr/>
        </p:nvSpPr>
        <p:spPr>
          <a:xfrm>
            <a:off x="264118" y="5103560"/>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R180K</a:t>
            </a:r>
          </a:p>
        </p:txBody>
      </p:sp>
      <p:sp>
        <p:nvSpPr>
          <p:cNvPr id="44" name="TextBox 43">
            <a:extLst>
              <a:ext uri="{FF2B5EF4-FFF2-40B4-BE49-F238E27FC236}">
                <a16:creationId xmlns:a16="http://schemas.microsoft.com/office/drawing/2014/main" id="{DEFADBB8-5848-4A7C-47D9-B707A0A2EEF8}"/>
              </a:ext>
            </a:extLst>
          </p:cNvPr>
          <p:cNvSpPr txBox="1"/>
          <p:nvPr/>
        </p:nvSpPr>
        <p:spPr>
          <a:xfrm>
            <a:off x="258013" y="639371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R65K</a:t>
            </a:r>
          </a:p>
        </p:txBody>
      </p:sp>
      <p:sp>
        <p:nvSpPr>
          <p:cNvPr id="50" name="TextBox 49">
            <a:extLst>
              <a:ext uri="{FF2B5EF4-FFF2-40B4-BE49-F238E27FC236}">
                <a16:creationId xmlns:a16="http://schemas.microsoft.com/office/drawing/2014/main" id="{0DD7E7FF-266B-43C3-7A21-D615AE394B8E}"/>
              </a:ext>
            </a:extLst>
          </p:cNvPr>
          <p:cNvSpPr txBox="1"/>
          <p:nvPr/>
        </p:nvSpPr>
        <p:spPr>
          <a:xfrm>
            <a:off x="259114" y="7700318"/>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R55K</a:t>
            </a:r>
          </a:p>
        </p:txBody>
      </p:sp>
      <p:sp>
        <p:nvSpPr>
          <p:cNvPr id="51" name="TextBox 50">
            <a:extLst>
              <a:ext uri="{FF2B5EF4-FFF2-40B4-BE49-F238E27FC236}">
                <a16:creationId xmlns:a16="http://schemas.microsoft.com/office/drawing/2014/main" id="{5AC97B67-7C7C-D3A7-B229-6DFB3E76E78A}"/>
              </a:ext>
            </a:extLst>
          </p:cNvPr>
          <p:cNvSpPr txBox="1"/>
          <p:nvPr/>
        </p:nvSpPr>
        <p:spPr>
          <a:xfrm>
            <a:off x="258461" y="899500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R75K</a:t>
            </a:r>
          </a:p>
        </p:txBody>
      </p:sp>
      <p:grpSp>
        <p:nvGrpSpPr>
          <p:cNvPr id="52" name="Group 51">
            <a:extLst>
              <a:ext uri="{FF2B5EF4-FFF2-40B4-BE49-F238E27FC236}">
                <a16:creationId xmlns:a16="http://schemas.microsoft.com/office/drawing/2014/main" id="{B11D9528-8672-9E65-108F-6F0DC93EE2CF}"/>
              </a:ext>
            </a:extLst>
          </p:cNvPr>
          <p:cNvGrpSpPr/>
          <p:nvPr/>
        </p:nvGrpSpPr>
        <p:grpSpPr>
          <a:xfrm>
            <a:off x="5657974" y="1412484"/>
            <a:ext cx="1382886" cy="1387866"/>
            <a:chOff x="5591781" y="1412484"/>
            <a:chExt cx="1382886" cy="1387866"/>
          </a:xfrm>
        </p:grpSpPr>
        <p:sp>
          <p:nvSpPr>
            <p:cNvPr id="53" name="Rectangle 52">
              <a:extLst>
                <a:ext uri="{FF2B5EF4-FFF2-40B4-BE49-F238E27FC236}">
                  <a16:creationId xmlns:a16="http://schemas.microsoft.com/office/drawing/2014/main" id="{C5330458-1195-A017-23DA-692168C07DD4}"/>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4" name="Picture 53">
              <a:extLst>
                <a:ext uri="{FF2B5EF4-FFF2-40B4-BE49-F238E27FC236}">
                  <a16:creationId xmlns:a16="http://schemas.microsoft.com/office/drawing/2014/main" id="{629C1E5A-DDD3-3C1C-2629-71A20CDF1E39}"/>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55" name="Rectangle 54">
              <a:extLst>
                <a:ext uri="{FF2B5EF4-FFF2-40B4-BE49-F238E27FC236}">
                  <a16:creationId xmlns:a16="http://schemas.microsoft.com/office/drawing/2014/main" id="{71AC60B7-780E-793F-FB89-4ADDAE86D8B1}"/>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5588803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37F5E0-3A62-2722-7354-4B39A29A3889}"/>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3731A1E6-FAF9-670B-0C40-52C7EAB0C4DC}"/>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A0BCF6D-1652-94E6-F28D-29044E6A119C}"/>
              </a:ext>
            </a:extLst>
          </p:cNvPr>
          <p:cNvSpPr/>
          <p:nvPr/>
        </p:nvSpPr>
        <p:spPr>
          <a:xfrm>
            <a:off x="796963" y="2514599"/>
            <a:ext cx="4794818" cy="6623869"/>
          </a:xfrm>
          <a:prstGeom prst="rect">
            <a:avLst/>
          </a:prstGeom>
          <a:noFill/>
          <a:ln/>
        </p:spPr>
        <p:txBody>
          <a:bodyPr wrap="square" lIns="0" tIns="0" rIns="0" bIns="0" rtlCol="0" anchor="ctr"/>
          <a:lstStyle/>
          <a:p>
            <a:pPr>
              <a:lnSpc>
                <a:spcPts val="1600"/>
              </a:lnSpc>
              <a:spcBef>
                <a:spcPts val="600"/>
              </a:spcBef>
            </a:pPr>
            <a:endParaRPr lang="en-US" sz="1200" dirty="0">
              <a:solidFill>
                <a:srgbClr val="1D1D1D"/>
              </a:solidFill>
              <a:latin typeface="Titillium Web" panose="00000500000000000000" pitchFamily="2" charset="0"/>
              <a:ea typeface="Titillium Web" pitchFamily="34" charset="-122"/>
              <a:cs typeface="Titillium Web" pitchFamily="34" charset="-120"/>
            </a:endParaRP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returnOnInvestment</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EC777FC1-7EF6-EED0-C989-237FD5EBE2F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0E3D299F-C836-C387-F5CB-55A467198E51}"/>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4.6 Return on Investment</a:t>
            </a:r>
          </a:p>
        </p:txBody>
      </p:sp>
      <p:sp>
        <p:nvSpPr>
          <p:cNvPr id="11" name="Text 3">
            <a:extLst>
              <a:ext uri="{FF2B5EF4-FFF2-40B4-BE49-F238E27FC236}">
                <a16:creationId xmlns:a16="http://schemas.microsoft.com/office/drawing/2014/main" id="{73764FB6-CDA8-72CD-8392-D100D965268F}"/>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42</a:t>
            </a: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59C63328-E035-49DF-1ADF-4C68ACABC029}"/>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1720C9F3-6DD2-31AF-44C1-E0ECFDE9BEA1}"/>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7CB49CAB-B80A-74F3-8062-178EEAEB9A76}"/>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C1F6892F-828C-B2D5-8B4E-C52915AF49EF}"/>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3B959555-85D1-5337-7C98-518D875411D9}"/>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2" name="Flowchart: Connector 1">
            <a:extLst>
              <a:ext uri="{FF2B5EF4-FFF2-40B4-BE49-F238E27FC236}">
                <a16:creationId xmlns:a16="http://schemas.microsoft.com/office/drawing/2014/main" id="{5732CFBE-2687-8769-2CE8-2342DAE6B64E}"/>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E517226D-06EE-83CE-9FCB-F79069CCC642}"/>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D710BB5A-6911-A200-C4DC-32FB235D0B2B}"/>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6" name="Picture 15">
              <a:extLst>
                <a:ext uri="{FF2B5EF4-FFF2-40B4-BE49-F238E27FC236}">
                  <a16:creationId xmlns:a16="http://schemas.microsoft.com/office/drawing/2014/main" id="{072E7C82-4FF5-6ED2-8E9A-BB448E786CFF}"/>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7" name="Rectangle 16">
              <a:extLst>
                <a:ext uri="{FF2B5EF4-FFF2-40B4-BE49-F238E27FC236}">
                  <a16:creationId xmlns:a16="http://schemas.microsoft.com/office/drawing/2014/main" id="{D1038E57-DD45-C565-FFF0-FED30C314779}"/>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1710951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BA10A8-A3E8-F94B-F9FB-B56735BF74CE}"/>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1F6A6DFD-38F5-8066-44E5-E1743C483F52}"/>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1D986DA-555E-D3CF-A327-97B09695B8C9}"/>
              </a:ext>
            </a:extLst>
          </p:cNvPr>
          <p:cNvSpPr/>
          <p:nvPr/>
        </p:nvSpPr>
        <p:spPr>
          <a:xfrm>
            <a:off x="892956" y="2501798"/>
            <a:ext cx="4698825" cy="5688309"/>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implementationTimeline</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BC7AE451-0267-972E-6C7A-35000D588DE7}"/>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0CD8A6F4-59B6-22F5-7AC8-D5E5C99B122E}"/>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4.7 Implementation Timeline</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B3215383-A401-C433-48D4-6B5114970761}"/>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43</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48276454-B7F0-D805-9167-C6F4B775C7C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F5252AB2-7619-3B58-30BE-67AD67ACA437}"/>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DEB3D985-7437-EC15-FFC6-31CF1DEFD83B}"/>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E76C5E01-EDCB-0F9D-8005-ED57EB6E608E}"/>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4AB80D9A-4837-D0D3-DD48-226D85506574}"/>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9B349EC0-77C7-2A76-381F-42B16FE9E01E}"/>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18E39791-4D04-DDA2-BC49-AF07E97517DC}"/>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5CB62EED-3033-DDEE-4AC0-3FB622E5A890}"/>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1580FCEB-F93D-24AE-9C02-FB4243178C8B}"/>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618C9721-36BA-2AB0-3861-183C34912E3D}"/>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1602168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301B8D-DBF8-6C92-477C-967F9FC6B50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57BA6319-876F-37D8-95E3-34DEB78CBA8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584981F2-0E26-F3CF-23D6-6DED5A89F654}"/>
              </a:ext>
            </a:extLst>
          </p:cNvPr>
          <p:cNvSpPr/>
          <p:nvPr/>
        </p:nvSpPr>
        <p:spPr>
          <a:xfrm>
            <a:off x="892956" y="2501798"/>
            <a:ext cx="4698825" cy="5844224"/>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monitoringTimeline</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CD9CCA0A-0572-65DC-0D86-04F071F95AE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E4F3BF80-7985-AC9D-F89E-79D288F91FD1}"/>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4.8 Monitoring Indicators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37423A70-018C-8244-2D6F-759C7CE0A025}"/>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44</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4572395B-EEBD-B95E-B729-E9BE479B52D5}"/>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7B77764B-62A0-9EE0-1114-313EE9919A3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96522BAE-D96C-FA4F-E722-BB19BD00DFDF}"/>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BC2A2D1C-A5AE-C5AB-711F-016DD7B255FD}"/>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C2C9CB0C-E660-B6DB-89D5-BFE22B3BE0CE}"/>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19855B88-F165-2CE2-1481-1ACF0636C618}"/>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20EF862B-EC4C-0502-F4D8-B3A76ACD04BA}"/>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55E9DCB7-BE3D-AB70-499C-229486B4725E}"/>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D0A6A1A0-0EE2-780C-0678-EE67BA0350A0}"/>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DC1D30C3-5645-DAD1-76BB-1C3D2BAEE828}"/>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9798609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93395-B1F1-64A0-9F4B-ABDFD4C73772}"/>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A4C5DC8F-F1C0-80F3-CD78-EC7B3894C377}"/>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1ED492A4-600C-1834-0AB6-B622199A32D4}"/>
              </a:ext>
            </a:extLst>
          </p:cNvPr>
          <p:cNvSpPr/>
          <p:nvPr/>
        </p:nvSpPr>
        <p:spPr>
          <a:xfrm>
            <a:off x="892956" y="2501797"/>
            <a:ext cx="4698825" cy="6032603"/>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risksMeasures</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40B12B4F-CBDD-2458-7985-E3A7AA2A33A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A9CAABD-B873-D237-895A-4F2A508A3B04}"/>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4.9 Risks Measures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84279868-E507-158C-74AD-6A50D71E0871}"/>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45</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C43E4711-844E-6B69-B15E-CA1ADD495BD5}"/>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5176FB51-B66F-0A81-22A3-48ACFCA04B23}"/>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D0910BB0-0AE1-371F-F277-95FB5362D630}"/>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044D16B3-B7CE-4B0D-8054-245E8AC505F3}"/>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EA36CEB2-CE4B-33AE-E7C5-96DA95445FEB}"/>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5B32D73A-FDF6-5E6D-3521-CE22843CE589}"/>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82FEE12F-5D0B-E6FF-BEC8-CCC3B77D64EC}"/>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2415D76A-C94F-949A-9B95-4868E653F985}"/>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AFC96E0E-7114-1FC1-FB4D-03B39C17F58F}"/>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84CA0E19-5912-3AA2-351A-13E87058E0D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4444776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FDB87-631C-31EE-473D-1767935DAC83}"/>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E072811B-8D27-2CFE-2DE1-563689B30181}"/>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6364E744-804C-5D5C-B832-A32B43B3077D}"/>
              </a:ext>
            </a:extLst>
          </p:cNvPr>
          <p:cNvSpPr/>
          <p:nvPr/>
        </p:nvSpPr>
        <p:spPr>
          <a:xfrm>
            <a:off x="892956" y="2501798"/>
            <a:ext cx="4698825" cy="723856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{{sustainability}}</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A734ACD7-AE26-F7E6-8B95-66CDB4B665D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67ABA86-ABD7-F01C-5A55-67BF32577418}"/>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4.10 Sustainability </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E35159EC-7FF8-C83E-57EE-6FA327BB9DE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46</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E8097DF0-D7CC-0DEA-DE0C-4A61C8C21462}"/>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8174E17E-9E4F-8045-35D3-4E20FB0E160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78E0F1D6-72E1-810E-10EF-530AED945C17}"/>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0E976A3D-FCB5-C8B5-A362-8712C3F986BA}"/>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35B2A751-B018-7238-861D-4E14D121AA25}"/>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7C5B530C-9691-38BA-CA18-F226632F16C1}"/>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75B5DB55-B155-0CEA-4FF3-4C31A8156149}"/>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2C97979D-1DB2-A426-A441-DD0D83C83E86}"/>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0687BC94-E520-465A-9927-FBCE2E7B525E}"/>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BA66AE7A-57C3-A146-0BA9-7CCA703951F6}"/>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9978233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DE1060-8303-81BF-5C56-E33FE805BDB5}"/>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DC5C9A52-F80A-205B-7636-CD4633D344C7}"/>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B1CF235F-4DCB-4CA7-2717-C3B7F901AF4F}"/>
              </a:ext>
            </a:extLst>
          </p:cNvPr>
          <p:cNvPicPr>
            <a:picLocks noChangeAspect="1"/>
          </p:cNvPicPr>
          <p:nvPr/>
        </p:nvPicPr>
        <p:blipFill>
          <a:blip r:embed="rId3"/>
          <a:srcRect/>
          <a:stretch/>
        </p:blipFill>
        <p:spPr>
          <a:xfrm>
            <a:off x="0" y="4219575"/>
            <a:ext cx="7779210" cy="4076698"/>
          </a:xfrm>
          <a:prstGeom prst="rect">
            <a:avLst/>
          </a:prstGeom>
        </p:spPr>
      </p:pic>
      <p:pic>
        <p:nvPicPr>
          <p:cNvPr id="6" name="Image 4" descr="preencoded.png">
            <a:extLst>
              <a:ext uri="{FF2B5EF4-FFF2-40B4-BE49-F238E27FC236}">
                <a16:creationId xmlns:a16="http://schemas.microsoft.com/office/drawing/2014/main" id="{CB99AFC1-DCF8-7B99-998E-B04561E247CA}"/>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A35C40B0-11C6-1394-7D9E-9C05F4F0DE44}"/>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2C8AEA11-BFDA-05A5-EC9F-1766D28059E9}"/>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2" name="Text 3">
            <a:extLst>
              <a:ext uri="{FF2B5EF4-FFF2-40B4-BE49-F238E27FC236}">
                <a16:creationId xmlns:a16="http://schemas.microsoft.com/office/drawing/2014/main" id="{89BD8FDB-B6FF-20BA-985C-B2006CC623F5}"/>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a:t>
            </a:r>
            <a:r>
              <a:rPr lang="en-US" sz="1200" dirty="0" err="1">
                <a:solidFill>
                  <a:srgbClr val="000000"/>
                </a:solidFill>
                <a:latin typeface="Arimo" pitchFamily="34" charset="0"/>
                <a:ea typeface="Arimo" pitchFamily="34" charset="-122"/>
              </a:rPr>
              <a:t>emailAddress</a:t>
            </a:r>
            <a:r>
              <a:rPr lang="en-US" sz="1200" dirty="0">
                <a:solidFill>
                  <a:srgbClr val="000000"/>
                </a:solidFill>
                <a:latin typeface="Arimo" pitchFamily="34" charset="0"/>
                <a:ea typeface="Arimo" pitchFamily="34" charset="-122"/>
              </a:rPr>
              <a:t>}}</a:t>
            </a:r>
            <a:endParaRPr lang="en-US" sz="1200" dirty="0"/>
          </a:p>
        </p:txBody>
      </p:sp>
      <p:sp>
        <p:nvSpPr>
          <p:cNvPr id="14" name="Text 0">
            <a:extLst>
              <a:ext uri="{FF2B5EF4-FFF2-40B4-BE49-F238E27FC236}">
                <a16:creationId xmlns:a16="http://schemas.microsoft.com/office/drawing/2014/main" id="{DB2A4260-003C-2100-9181-C8275BDFFA02}"/>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SECTION5</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Market Position</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1FC6ABE8-8FF5-5921-A7CD-545DFB72A078}"/>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798172BB-97B7-CF91-74BB-FAB000064749}"/>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94050819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DFCAFC-4E73-8F0B-13A6-993EB4843060}"/>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BA57EB6-CDCB-0476-8B76-5F35A82E8788}"/>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D5F4369C-B3B6-9F3E-9B9D-98AFBEBB3D90}"/>
              </a:ext>
            </a:extLst>
          </p:cNvPr>
          <p:cNvSpPr/>
          <p:nvPr/>
        </p:nvSpPr>
        <p:spPr>
          <a:xfrm>
            <a:off x="796962" y="2489774"/>
            <a:ext cx="4794819" cy="6891589"/>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{{introduction5}}</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A2FCDDF7-E435-0ED0-5094-8A4B0BD804C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80FC8A04-2D4E-DAD5-94F2-69110F682BB9}"/>
              </a:ext>
            </a:extLst>
          </p:cNvPr>
          <p:cNvSpPr/>
          <p:nvPr/>
        </p:nvSpPr>
        <p:spPr>
          <a:xfrm>
            <a:off x="796962" y="1868292"/>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5.1 Introduction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8669C2B2-3B34-D40D-D476-354BEAB1993A}"/>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200" b="1" dirty="0">
                <a:solidFill>
                  <a:srgbClr val="2B2B35"/>
                </a:solidFill>
                <a:latin typeface="Titillium Web" panose="00000500000000000000" pitchFamily="2" charset="0"/>
                <a:ea typeface="Roboto Condensed" pitchFamily="34" charset="-122"/>
                <a:cs typeface="Roboto Condensed" pitchFamily="34" charset="-120"/>
              </a:rPr>
              <a:t>48</a:t>
            </a:r>
            <a:endParaRPr lang="en-US" sz="1800"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84EDB00C-1372-ECCC-1334-CBC712D32920}"/>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1BA29DD9-BDB7-C11D-9804-4E7B3A5D4928}"/>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B796CCA5-4311-885B-B169-8D96ECF2F0B6}"/>
              </a:ext>
            </a:extLst>
          </p:cNvPr>
          <p:cNvGrpSpPr/>
          <p:nvPr/>
        </p:nvGrpSpPr>
        <p:grpSpPr>
          <a:xfrm>
            <a:off x="5999045" y="7636297"/>
            <a:ext cx="1314450" cy="1449210"/>
            <a:chOff x="5999045" y="7636297"/>
            <a:chExt cx="1314450" cy="1449210"/>
          </a:xfrm>
        </p:grpSpPr>
        <p:sp>
          <p:nvSpPr>
            <p:cNvPr id="15" name="Text 4">
              <a:extLst>
                <a:ext uri="{FF2B5EF4-FFF2-40B4-BE49-F238E27FC236}">
                  <a16:creationId xmlns:a16="http://schemas.microsoft.com/office/drawing/2014/main" id="{5209C409-8C2B-4855-DED4-31F785D6EA36}"/>
                </a:ext>
              </a:extLst>
            </p:cNvPr>
            <p:cNvSpPr/>
            <p:nvPr/>
          </p:nvSpPr>
          <p:spPr>
            <a:xfrm>
              <a:off x="5999045" y="81711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8ECD3295-2D71-0F6D-03AE-4A95CC28DC1B}"/>
                </a:ext>
              </a:extLst>
            </p:cNvPr>
            <p:cNvPicPr>
              <a:picLocks noChangeAspect="1"/>
            </p:cNvPicPr>
            <p:nvPr/>
          </p:nvPicPr>
          <p:blipFill>
            <a:blip r:embed="rId4"/>
            <a:stretch>
              <a:fillRect/>
            </a:stretch>
          </p:blipFill>
          <p:spPr>
            <a:xfrm>
              <a:off x="6799145" y="7636297"/>
              <a:ext cx="514350" cy="400050"/>
            </a:xfrm>
            <a:prstGeom prst="rect">
              <a:avLst/>
            </a:prstGeom>
          </p:spPr>
        </p:pic>
      </p:grpSp>
      <p:sp>
        <p:nvSpPr>
          <p:cNvPr id="2" name="Flowchart: Connector 1">
            <a:extLst>
              <a:ext uri="{FF2B5EF4-FFF2-40B4-BE49-F238E27FC236}">
                <a16:creationId xmlns:a16="http://schemas.microsoft.com/office/drawing/2014/main" id="{2047B615-CB41-1D75-0A31-164719033569}"/>
              </a:ext>
            </a:extLst>
          </p:cNvPr>
          <p:cNvSpPr/>
          <p:nvPr/>
        </p:nvSpPr>
        <p:spPr>
          <a:xfrm>
            <a:off x="7059485" y="9316176"/>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CDE3201C-4F49-890B-BABB-BC4C85A10854}"/>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7EE30227-FE93-B40C-3934-D98252615DD1}"/>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321B55E2-280D-1C88-8E78-201BD4B4BF03}"/>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F167123F-0FDF-86A6-BA5A-9BF8851D366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2815637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07D6BE-2A42-92CA-9353-7D8A28BE6C3B}"/>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B64FC1E-4E16-C9D6-AC90-7E2775D4334B}"/>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C1D8E1CF-8E22-A0EC-1BC5-3BCB15690436}"/>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94D5D510-CDB8-A8DF-98B2-2D1F5538A94E}"/>
              </a:ext>
            </a:extLst>
          </p:cNvPr>
          <p:cNvSpPr/>
          <p:nvPr/>
        </p:nvSpPr>
        <p:spPr>
          <a:xfrm>
            <a:off x="796962" y="2527874"/>
            <a:ext cx="4794819" cy="685349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interventionDetails</a:t>
            </a:r>
            <a:r>
              <a:rPr lang="en-US" sz="1200" dirty="0">
                <a:solidFill>
                  <a:srgbClr val="1D1D1D"/>
                </a:solidFill>
                <a:latin typeface="Titillium Web" panose="00000500000000000000" pitchFamily="2" charset="0"/>
                <a:ea typeface="Titillium Web" pitchFamily="34" charset="-122"/>
                <a:cs typeface="Titillium Web" pitchFamily="34" charset="-120"/>
              </a:rPr>
              <a:t>}}</a:t>
            </a:r>
            <a:endParaRPr lang="en-US" sz="1200" dirty="0">
              <a:solidFill>
                <a:srgbClr val="1D1D1D"/>
              </a:solidFill>
              <a:latin typeface="Titillium Web" panose="00000500000000000000" pitchFamily="2" charset="0"/>
            </a:endParaRPr>
          </a:p>
        </p:txBody>
      </p:sp>
      <p:sp>
        <p:nvSpPr>
          <p:cNvPr id="9" name="Text 1">
            <a:extLst>
              <a:ext uri="{FF2B5EF4-FFF2-40B4-BE49-F238E27FC236}">
                <a16:creationId xmlns:a16="http://schemas.microsoft.com/office/drawing/2014/main" id="{2BABDFA5-C0C4-71C1-030D-DEFDCEB09AA8}"/>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DE54A381-FEFD-7609-BAD8-98DC8B07E268}"/>
              </a:ext>
            </a:extLst>
          </p:cNvPr>
          <p:cNvSpPr/>
          <p:nvPr/>
        </p:nvSpPr>
        <p:spPr>
          <a:xfrm>
            <a:off x="779594" y="1868292"/>
            <a:ext cx="4109704"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5.2 Intervention Details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300B0137-C3F6-9235-847A-809D81857FD5}"/>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200" b="1" dirty="0">
                <a:solidFill>
                  <a:srgbClr val="2B2B35"/>
                </a:solidFill>
                <a:latin typeface="Titillium Web" panose="00000500000000000000" pitchFamily="2" charset="0"/>
                <a:ea typeface="Roboto Condensed" pitchFamily="34" charset="-122"/>
                <a:cs typeface="Roboto Condensed" pitchFamily="34" charset="-120"/>
              </a:rPr>
              <a:t>49</a:t>
            </a:r>
            <a:endParaRPr lang="en-US" sz="1800" dirty="0">
              <a:latin typeface="Titillium Web" panose="00000500000000000000" pitchFamily="2" charset="0"/>
            </a:endParaRPr>
          </a:p>
        </p:txBody>
      </p:sp>
      <p:sp>
        <p:nvSpPr>
          <p:cNvPr id="12" name="Text 4">
            <a:extLst>
              <a:ext uri="{FF2B5EF4-FFF2-40B4-BE49-F238E27FC236}">
                <a16:creationId xmlns:a16="http://schemas.microsoft.com/office/drawing/2014/main" id="{26D7E286-44D8-801F-918C-EE5417C3CB8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E126BF31-478C-8B70-E829-3E5632783BB0}"/>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4982059E-3A3E-9136-E27E-A88F77EAF4D2}"/>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30267ED9-8E96-AF2B-A8A5-BCB33AA58DC1}"/>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F90FCEC6-CA60-B8E1-A196-A027EA503BB3}"/>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AB143A1A-1E5D-1C2E-F8A4-B69CA756CAE2}"/>
              </a:ext>
            </a:extLst>
          </p:cNvPr>
          <p:cNvSpPr/>
          <p:nvPr/>
        </p:nvSpPr>
        <p:spPr>
          <a:xfrm>
            <a:off x="7059485" y="937133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54F70994-3FBA-24B2-FC1D-FDF3EC8A8527}"/>
              </a:ext>
            </a:extLst>
          </p:cNvPr>
          <p:cNvGrpSpPr/>
          <p:nvPr/>
        </p:nvGrpSpPr>
        <p:grpSpPr>
          <a:xfrm>
            <a:off x="5657974" y="1412484"/>
            <a:ext cx="1382886" cy="1387866"/>
            <a:chOff x="5591781" y="1412484"/>
            <a:chExt cx="1382886" cy="1387866"/>
          </a:xfrm>
        </p:grpSpPr>
        <p:sp>
          <p:nvSpPr>
            <p:cNvPr id="7" name="Rectangle 6">
              <a:extLst>
                <a:ext uri="{FF2B5EF4-FFF2-40B4-BE49-F238E27FC236}">
                  <a16:creationId xmlns:a16="http://schemas.microsoft.com/office/drawing/2014/main" id="{B3AA914B-C16D-5B73-7AA1-D383A0B2C4B5}"/>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4C362034-433A-A738-1356-830D8070C127}"/>
                </a:ext>
              </a:extLst>
            </p:cNvPr>
            <p:cNvPicPr>
              <a:picLocks noChangeAspect="1"/>
            </p:cNvPicPr>
            <p:nvPr/>
          </p:nvPicPr>
          <p:blipFill>
            <a:blip r:embed="rId6"/>
            <a:srcRect t="17079" b="17079"/>
            <a:stretch>
              <a:fillRect/>
            </a:stretch>
          </p:blipFill>
          <p:spPr>
            <a:xfrm>
              <a:off x="5591781" y="1712378"/>
              <a:ext cx="1158067" cy="762487"/>
            </a:xfrm>
            <a:prstGeom prst="rect">
              <a:avLst/>
            </a:prstGeom>
          </p:spPr>
        </p:pic>
        <p:sp>
          <p:nvSpPr>
            <p:cNvPr id="20" name="Rectangle 19">
              <a:extLst>
                <a:ext uri="{FF2B5EF4-FFF2-40B4-BE49-F238E27FC236}">
                  <a16:creationId xmlns:a16="http://schemas.microsoft.com/office/drawing/2014/main" id="{10E65239-6C67-42CE-8D2F-EFB83C2372D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6742317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A6A074-7738-B779-590F-E25DC0ABFA75}"/>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F4B2A0AB-0200-0A9B-E0FA-B55CABB4AD13}"/>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0174F6BB-6298-532F-81EE-6761B20362F4}"/>
              </a:ext>
            </a:extLst>
          </p:cNvPr>
          <p:cNvSpPr/>
          <p:nvPr/>
        </p:nvSpPr>
        <p:spPr>
          <a:xfrm>
            <a:off x="796963" y="2514599"/>
            <a:ext cx="4794818" cy="6704258"/>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priorityJustification</a:t>
            </a:r>
            <a:r>
              <a:rPr lang="en-US" sz="1200" dirty="0">
                <a:solidFill>
                  <a:srgbClr val="1D1D1D"/>
                </a:solidFill>
                <a:latin typeface="Titillium Web" panose="00000500000000000000" pitchFamily="2" charset="0"/>
                <a:ea typeface="Titillium Web" pitchFamily="34" charset="-122"/>
                <a:cs typeface="Titillium Web" pitchFamily="34" charset="-120"/>
              </a:rPr>
              <a:t>}}</a:t>
            </a:r>
          </a:p>
          <a:p>
            <a:pPr algn="l">
              <a:lnSpc>
                <a:spcPts val="1600"/>
              </a:lnSpc>
              <a:spcBef>
                <a:spcPts val="600"/>
              </a:spcBef>
            </a:pPr>
            <a:r>
              <a:rPr lang="en-US" sz="1200" dirty="0">
                <a:solidFill>
                  <a:srgbClr val="1D1D1D"/>
                </a:solidFill>
                <a:latin typeface="Titillium Web" panose="00000500000000000000" pitchFamily="2" charset="0"/>
                <a:ea typeface="Titillium Web" pitchFamily="34" charset="-122"/>
                <a:cs typeface="Titillium Web" pitchFamily="34" charset="-120"/>
              </a:rPr>
              <a:t> </a:t>
            </a:r>
          </a:p>
        </p:txBody>
      </p:sp>
      <p:sp>
        <p:nvSpPr>
          <p:cNvPr id="9" name="Text 1">
            <a:extLst>
              <a:ext uri="{FF2B5EF4-FFF2-40B4-BE49-F238E27FC236}">
                <a16:creationId xmlns:a16="http://schemas.microsoft.com/office/drawing/2014/main" id="{20E17EEC-024D-0976-C07E-8EDEBB73DBA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79204226-616D-BC43-3FF6-E36EA2990A5E}"/>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5.3 Priority Justification</a:t>
            </a:r>
          </a:p>
        </p:txBody>
      </p:sp>
      <p:sp>
        <p:nvSpPr>
          <p:cNvPr id="11" name="Text 3">
            <a:extLst>
              <a:ext uri="{FF2B5EF4-FFF2-40B4-BE49-F238E27FC236}">
                <a16:creationId xmlns:a16="http://schemas.microsoft.com/office/drawing/2014/main" id="{9135B84A-D0A3-C1B6-E8E8-3494F354AC3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50</a:t>
            </a: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9C0A8538-D7AE-CC27-C4E7-D7EE9BF0840E}"/>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6452D89A-FC05-EC6B-16EB-FC66AE81D598}"/>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3C91B594-FB4D-AEB4-64FB-BEB977AC6AA1}"/>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F3B42C96-B2A3-41CE-855B-BF2719C9F9D4}"/>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EA2453F1-BAE9-F5FB-BC49-4A0E6AEEA9E6}"/>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2" name="Flowchart: Connector 1">
            <a:extLst>
              <a:ext uri="{FF2B5EF4-FFF2-40B4-BE49-F238E27FC236}">
                <a16:creationId xmlns:a16="http://schemas.microsoft.com/office/drawing/2014/main" id="{0D7DDB62-9BF1-3C7B-B5A7-475706DB6FD7}"/>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0F58CFC1-0D40-CA86-C73F-2D1784BEB004}"/>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30EBD43F-1EC5-2C7B-37D8-B7E0C708AA56}"/>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6" name="Picture 15">
              <a:extLst>
                <a:ext uri="{FF2B5EF4-FFF2-40B4-BE49-F238E27FC236}">
                  <a16:creationId xmlns:a16="http://schemas.microsoft.com/office/drawing/2014/main" id="{F56022C2-0828-2A83-DD13-BD6CECFC0821}"/>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7" name="Rectangle 16">
              <a:extLst>
                <a:ext uri="{FF2B5EF4-FFF2-40B4-BE49-F238E27FC236}">
                  <a16:creationId xmlns:a16="http://schemas.microsoft.com/office/drawing/2014/main" id="{34B06BB4-256B-78C8-97D8-8854FD21E1C6}"/>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98947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DDCBEE-44CA-594C-E308-B8752F049F95}"/>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27E53F83-E536-C8D7-A943-0C7847ACB376}"/>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83795B14-100F-BBCC-7E6B-0D744CACE3B2}"/>
              </a:ext>
            </a:extLst>
          </p:cNvPr>
          <p:cNvSpPr/>
          <p:nvPr/>
        </p:nvSpPr>
        <p:spPr>
          <a:xfrm>
            <a:off x="763270" y="1836522"/>
            <a:ext cx="4641109" cy="555774"/>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Executive Summary</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CA73ED7A-C8F0-A414-4F1A-E1F895A77F41}"/>
              </a:ext>
            </a:extLst>
          </p:cNvPr>
          <p:cNvSpPr/>
          <p:nvPr/>
        </p:nvSpPr>
        <p:spPr>
          <a:xfrm>
            <a:off x="807232" y="2533650"/>
            <a:ext cx="4784549" cy="6147618"/>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a:t>
            </a:r>
            <a:r>
              <a:rPr lang="en-US" sz="1200" dirty="0" err="1">
                <a:solidFill>
                  <a:srgbClr val="1D1D1D"/>
                </a:solidFill>
                <a:latin typeface="Titillium Web" pitchFamily="34" charset="0"/>
                <a:ea typeface="Titillium Web" pitchFamily="34" charset="-122"/>
                <a:cs typeface="Titillium Web" pitchFamily="34" charset="-120"/>
              </a:rPr>
              <a:t>executiveSummary</a:t>
            </a:r>
            <a:r>
              <a:rPr lang="en-US" sz="1200" dirty="0">
                <a:solidFill>
                  <a:srgbClr val="1D1D1D"/>
                </a:solidFill>
                <a:latin typeface="Titillium Web" pitchFamily="34" charset="0"/>
                <a:ea typeface="Titillium Web" pitchFamily="34" charset="-122"/>
                <a:cs typeface="Titillium Web" pitchFamily="34" charset="-120"/>
              </a:rPr>
              <a:t>}}</a:t>
            </a:r>
          </a:p>
        </p:txBody>
      </p:sp>
      <p:sp>
        <p:nvSpPr>
          <p:cNvPr id="10" name="Text 2">
            <a:extLst>
              <a:ext uri="{FF2B5EF4-FFF2-40B4-BE49-F238E27FC236}">
                <a16:creationId xmlns:a16="http://schemas.microsoft.com/office/drawing/2014/main" id="{D4A8D687-E884-7C7E-6162-115D37A3870C}"/>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87C9A720-6C9D-DBD9-9D6D-E9AE7B8758D5}"/>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A326D8B0-B79A-61B6-8EDD-D1CE8D908581}"/>
              </a:ext>
            </a:extLst>
          </p:cNvPr>
          <p:cNvSpPr/>
          <p:nvPr/>
        </p:nvSpPr>
        <p:spPr>
          <a:xfrm>
            <a:off x="7223206" y="9559385"/>
            <a:ext cx="228600" cy="180975"/>
          </a:xfrm>
          <a:prstGeom prst="rect">
            <a:avLst/>
          </a:prstGeom>
          <a:noFill/>
          <a:ln/>
        </p:spPr>
        <p:txBody>
          <a:bodyPr wrap="square" lIns="0" tIns="0" rIns="0" bIns="0" rtlCol="0" anchor="ctr"/>
          <a:lstStyle/>
          <a:p>
            <a:pPr marL="0" indent="0" algn="l">
              <a:lnSpc>
                <a:spcPct val="79650"/>
              </a:lnSpc>
              <a:buNone/>
            </a:pP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E895717B-23B2-79B3-DD8F-843682372E81}"/>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3F009CD8-53A7-7E3E-10CB-EECAFDA8F44B}"/>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A69DDD23-B1BD-9335-4323-3800DBFEB64F}"/>
              </a:ext>
            </a:extLst>
          </p:cNvPr>
          <p:cNvGrpSpPr/>
          <p:nvPr/>
        </p:nvGrpSpPr>
        <p:grpSpPr>
          <a:xfrm>
            <a:off x="5999045" y="7407697"/>
            <a:ext cx="1314450" cy="1449210"/>
            <a:chOff x="5999045" y="7407697"/>
            <a:chExt cx="1314450" cy="1449210"/>
          </a:xfrm>
        </p:grpSpPr>
        <p:sp>
          <p:nvSpPr>
            <p:cNvPr id="16" name="Text 4">
              <a:extLst>
                <a:ext uri="{FF2B5EF4-FFF2-40B4-BE49-F238E27FC236}">
                  <a16:creationId xmlns:a16="http://schemas.microsoft.com/office/drawing/2014/main" id="{E764C1C0-7C37-028F-333D-E9D861BEAC7D}"/>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1CC9A5E3-CA7A-6CC9-101B-61A376799C0C}"/>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0B80032A-5638-A95A-4508-F1394A591F63}"/>
              </a:ext>
            </a:extLst>
          </p:cNvPr>
          <p:cNvGrpSpPr/>
          <p:nvPr/>
        </p:nvGrpSpPr>
        <p:grpSpPr>
          <a:xfrm>
            <a:off x="5657974" y="1412484"/>
            <a:ext cx="1382886" cy="1387866"/>
            <a:chOff x="5591781" y="1412484"/>
            <a:chExt cx="1382886" cy="1387866"/>
          </a:xfrm>
        </p:grpSpPr>
        <p:sp>
          <p:nvSpPr>
            <p:cNvPr id="4" name="Rectangle 3">
              <a:extLst>
                <a:ext uri="{FF2B5EF4-FFF2-40B4-BE49-F238E27FC236}">
                  <a16:creationId xmlns:a16="http://schemas.microsoft.com/office/drawing/2014/main" id="{CF629A9D-3EB7-35F9-0372-7E479A2401EA}"/>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Picture 5">
              <a:extLst>
                <a:ext uri="{FF2B5EF4-FFF2-40B4-BE49-F238E27FC236}">
                  <a16:creationId xmlns:a16="http://schemas.microsoft.com/office/drawing/2014/main" id="{393B7995-5F60-D1F3-1512-A26ECEB3F35A}"/>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7" name="Rectangle 6">
              <a:extLst>
                <a:ext uri="{FF2B5EF4-FFF2-40B4-BE49-F238E27FC236}">
                  <a16:creationId xmlns:a16="http://schemas.microsoft.com/office/drawing/2014/main" id="{8F37E62D-D0C7-8598-2480-1CA788597675}"/>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7061608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B06680-9996-E1BF-9147-C494EE2F2630}"/>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1CEF1988-BC1B-04C2-001D-C6D8E8A95763}"/>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257E347D-CD50-BDFD-4B79-E62759FD2805}"/>
              </a:ext>
            </a:extLst>
          </p:cNvPr>
          <p:cNvSpPr/>
          <p:nvPr/>
        </p:nvSpPr>
        <p:spPr>
          <a:xfrm>
            <a:off x="796962" y="2015228"/>
            <a:ext cx="4133226" cy="424335"/>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5.4 Budget Estimation</a:t>
            </a:r>
          </a:p>
        </p:txBody>
      </p:sp>
      <p:sp>
        <p:nvSpPr>
          <p:cNvPr id="7" name="Text 1">
            <a:extLst>
              <a:ext uri="{FF2B5EF4-FFF2-40B4-BE49-F238E27FC236}">
                <a16:creationId xmlns:a16="http://schemas.microsoft.com/office/drawing/2014/main" id="{EB8CE181-D371-63EA-3673-EEB0D5A1A325}"/>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4078D101-CE04-E7A7-D03E-8D22CD788D6F}"/>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DFFDB158-8DCD-2F9D-B101-2820FEFD6D41}"/>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2" name="Text 4">
            <a:extLst>
              <a:ext uri="{FF2B5EF4-FFF2-40B4-BE49-F238E27FC236}">
                <a16:creationId xmlns:a16="http://schemas.microsoft.com/office/drawing/2014/main" id="{E076520C-E762-6555-192E-49F534B60DE3}"/>
              </a:ext>
            </a:extLst>
          </p:cNvPr>
          <p:cNvSpPr/>
          <p:nvPr/>
        </p:nvSpPr>
        <p:spPr>
          <a:xfrm>
            <a:off x="796963" y="7870492"/>
            <a:ext cx="5618834" cy="295946"/>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5: </a:t>
            </a:r>
            <a:r>
              <a:rPr lang="en-US" sz="1425" dirty="0">
                <a:solidFill>
                  <a:srgbClr val="2B2B35"/>
                </a:solidFill>
                <a:latin typeface="Titillium Web" panose="00000500000000000000" pitchFamily="2" charset="0"/>
                <a:ea typeface="Roboto Condensed" pitchFamily="34" charset="-122"/>
                <a:cs typeface="Roboto Condensed" pitchFamily="34" charset="-120"/>
              </a:rPr>
              <a:t>Financial Systems Assessment</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9B17B9EA-522B-95BD-8FE1-F44FF928449F}"/>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4" name="Table 13">
            <a:extLst>
              <a:ext uri="{FF2B5EF4-FFF2-40B4-BE49-F238E27FC236}">
                <a16:creationId xmlns:a16="http://schemas.microsoft.com/office/drawing/2014/main" id="{54CED2A9-F8F0-3861-8A7B-E6C6D39BE586}"/>
              </a:ext>
            </a:extLst>
          </p:cNvPr>
          <p:cNvGraphicFramePr>
            <a:graphicFrameLocks noGrp="1"/>
          </p:cNvGraphicFramePr>
          <p:nvPr>
            <p:extLst>
              <p:ext uri="{D42A27DB-BD31-4B8C-83A1-F6EECF244321}">
                <p14:modId xmlns:p14="http://schemas.microsoft.com/office/powerpoint/2010/main" val="2044575748"/>
              </p:ext>
            </p:extLst>
          </p:nvPr>
        </p:nvGraphicFramePr>
        <p:xfrm>
          <a:off x="796962" y="3840275"/>
          <a:ext cx="6516534" cy="3848558"/>
        </p:xfrm>
        <a:graphic>
          <a:graphicData uri="http://schemas.openxmlformats.org/drawingml/2006/table">
            <a:tbl>
              <a:tblPr firstRow="1" firstCol="1" bandRow="1">
                <a:tableStyleId>{7E9639D4-E3E2-4D34-9284-5A2195B3D0D7}</a:tableStyleId>
              </a:tblPr>
              <a:tblGrid>
                <a:gridCol w="3258267">
                  <a:extLst>
                    <a:ext uri="{9D8B030D-6E8A-4147-A177-3AD203B41FA5}">
                      <a16:colId xmlns:a16="http://schemas.microsoft.com/office/drawing/2014/main" val="2614702910"/>
                    </a:ext>
                  </a:extLst>
                </a:gridCol>
                <a:gridCol w="3258267">
                  <a:extLst>
                    <a:ext uri="{9D8B030D-6E8A-4147-A177-3AD203B41FA5}">
                      <a16:colId xmlns:a16="http://schemas.microsoft.com/office/drawing/2014/main" val="2490726485"/>
                    </a:ext>
                  </a:extLst>
                </a:gridCol>
              </a:tblGrid>
              <a:tr h="549794">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Intervention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Estimated Cost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3863859858"/>
                  </a:ext>
                </a:extLst>
              </a:tr>
              <a:tr h="549794">
                <a:tc>
                  <a:txBody>
                    <a:bodyPr/>
                    <a:lstStyle/>
                    <a:p>
                      <a:pPr marL="0" marR="0">
                        <a:lnSpc>
                          <a:spcPct val="115000"/>
                        </a:lnSpc>
                        <a:spcBef>
                          <a:spcPts val="1200"/>
                        </a:spcBef>
                        <a:spcAft>
                          <a:spcPts val="1000"/>
                        </a:spcAft>
                        <a:buNone/>
                      </a:pPr>
                      <a:r>
                        <a:rPr lang="en-ZA" sz="1000" kern="0" dirty="0">
                          <a:effectLst/>
                          <a:latin typeface="Titillium Web" panose="00000500000000000000" pitchFamily="2" charset="0"/>
                          <a:ea typeface="Times New Roman" panose="02020603050405020304" pitchFamily="18" charset="0"/>
                          <a:cs typeface="Times New Roman" panose="02020603050405020304" pitchFamily="18" charset="0"/>
                        </a:rPr>
                        <a:t>CRM System (license + implementation)</a:t>
                      </a:r>
                      <a:endParaRPr lang="en-US"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Bef>
                          <a:spcPts val="1200"/>
                        </a:spcBef>
                        <a:spcAft>
                          <a:spcPts val="1000"/>
                        </a:spcAft>
                        <a:buNone/>
                      </a:pPr>
                      <a:r>
                        <a:rPr lang="en-US" sz="1000" dirty="0">
                          <a:latin typeface="Titillium Web" panose="00000500000000000000" pitchFamily="2" charset="0"/>
                          <a:ea typeface="Arial" pitchFamily="34" charset="-122"/>
                          <a:cs typeface="Arial" pitchFamily="34" charset="-120"/>
                        </a:rPr>
                        <a:t>{{</a:t>
                      </a:r>
                      <a:r>
                        <a:rPr lang="en-US" sz="1000" dirty="0" err="1">
                          <a:latin typeface="Titillium Web" panose="00000500000000000000" pitchFamily="2" charset="0"/>
                          <a:ea typeface="Arial" pitchFamily="34" charset="-122"/>
                          <a:cs typeface="Arial" pitchFamily="34" charset="-120"/>
                        </a:rPr>
                        <a:t>linImpl</a:t>
                      </a:r>
                      <a:r>
                        <a:rPr lang="en-US" sz="1000" dirty="0">
                          <a:latin typeface="Titillium Web" panose="00000500000000000000" pitchFamily="2" charset="0"/>
                          <a:ea typeface="Arial" pitchFamily="34" charset="-122"/>
                          <a:cs typeface="Arial" pitchFamily="34" charset="-120"/>
                        </a:rPr>
                        <a:t>}}</a:t>
                      </a:r>
                      <a:endParaRPr lang="en-US"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8238273"/>
                  </a:ext>
                </a:extLst>
              </a:tr>
              <a:tr h="549794">
                <a:tc>
                  <a:txBody>
                    <a:bodyPr/>
                    <a:lstStyle/>
                    <a:p>
                      <a:pPr marL="0" marR="0">
                        <a:lnSpc>
                          <a:spcPct val="115000"/>
                        </a:lnSpc>
                        <a:spcBef>
                          <a:spcPts val="1200"/>
                        </a:spcBef>
                        <a:spcAft>
                          <a:spcPts val="1000"/>
                        </a:spcAft>
                        <a:buNone/>
                      </a:pPr>
                      <a:r>
                        <a:rPr lang="en-ZA" sz="1000" kern="0">
                          <a:effectLst/>
                          <a:latin typeface="Titillium Web" panose="00000500000000000000" pitchFamily="2" charset="0"/>
                          <a:ea typeface="Times New Roman" panose="02020603050405020304" pitchFamily="18" charset="0"/>
                          <a:cs typeface="Times New Roman" panose="02020603050405020304" pitchFamily="18" charset="0"/>
                        </a:rPr>
                        <a:t>Segmentation Framework Development</a:t>
                      </a:r>
                      <a:endParaRPr lang="en-US" sz="10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Bef>
                          <a:spcPts val="1200"/>
                        </a:spcBef>
                        <a:spcAft>
                          <a:spcPts val="1000"/>
                        </a:spcAft>
                        <a:buNone/>
                      </a:pPr>
                      <a:r>
                        <a:rPr lang="en-US" sz="1000" dirty="0">
                          <a:latin typeface="Titillium Web" panose="00000500000000000000" pitchFamily="2" charset="0"/>
                          <a:ea typeface="Arial" pitchFamily="34" charset="-122"/>
                          <a:cs typeface="Arial" pitchFamily="34" charset="-120"/>
                        </a:rPr>
                        <a:t>{{</a:t>
                      </a:r>
                      <a:r>
                        <a:rPr lang="en-US" sz="1000" dirty="0" err="1">
                          <a:latin typeface="Titillium Web" panose="00000500000000000000" pitchFamily="2" charset="0"/>
                          <a:ea typeface="Arial" pitchFamily="34" charset="-122"/>
                          <a:cs typeface="Arial" pitchFamily="34" charset="-120"/>
                        </a:rPr>
                        <a:t>segFraDev</a:t>
                      </a:r>
                      <a:r>
                        <a:rPr lang="en-US" sz="1000" dirty="0">
                          <a:latin typeface="Titillium Web" panose="00000500000000000000" pitchFamily="2" charset="0"/>
                          <a:ea typeface="Arial" pitchFamily="34" charset="-122"/>
                          <a:cs typeface="Arial" pitchFamily="34" charset="-120"/>
                        </a:rPr>
                        <a:t>}}</a:t>
                      </a:r>
                      <a:endParaRPr lang="en-US"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7110045"/>
                  </a:ext>
                </a:extLst>
              </a:tr>
              <a:tr h="549794">
                <a:tc>
                  <a:txBody>
                    <a:bodyPr/>
                    <a:lstStyle/>
                    <a:p>
                      <a:pPr marL="0" marR="0">
                        <a:lnSpc>
                          <a:spcPct val="115000"/>
                        </a:lnSpc>
                        <a:spcBef>
                          <a:spcPts val="1200"/>
                        </a:spcBef>
                        <a:spcAft>
                          <a:spcPts val="1000"/>
                        </a:spcAft>
                        <a:buNone/>
                      </a:pPr>
                      <a:r>
                        <a:rPr lang="en-ZA" sz="1000" kern="0">
                          <a:effectLst/>
                          <a:latin typeface="Titillium Web" panose="00000500000000000000" pitchFamily="2" charset="0"/>
                          <a:ea typeface="Times New Roman" panose="02020603050405020304" pitchFamily="18" charset="0"/>
                          <a:cs typeface="Times New Roman" panose="02020603050405020304" pitchFamily="18" charset="0"/>
                        </a:rPr>
                        <a:t>Go-To-Market Strategy Design &amp; Activation</a:t>
                      </a:r>
                      <a:endParaRPr lang="en-US" sz="10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Bef>
                          <a:spcPts val="1200"/>
                        </a:spcBef>
                        <a:spcAft>
                          <a:spcPts val="1000"/>
                        </a:spcAft>
                        <a:buNone/>
                      </a:pPr>
                      <a:r>
                        <a:rPr lang="en-US" sz="1000" dirty="0">
                          <a:latin typeface="Titillium Web" panose="00000500000000000000" pitchFamily="2" charset="0"/>
                          <a:ea typeface="Arial" pitchFamily="34" charset="-122"/>
                          <a:cs typeface="Arial" pitchFamily="34" charset="-120"/>
                        </a:rPr>
                        <a:t>{{</a:t>
                      </a:r>
                      <a:r>
                        <a:rPr lang="en-US" sz="1000" dirty="0" err="1">
                          <a:latin typeface="Titillium Web" panose="00000500000000000000" pitchFamily="2" charset="0"/>
                          <a:ea typeface="Arial" pitchFamily="34" charset="-122"/>
                          <a:cs typeface="Arial" pitchFamily="34" charset="-120"/>
                        </a:rPr>
                        <a:t>marDes</a:t>
                      </a:r>
                      <a:r>
                        <a:rPr lang="en-US" sz="1000" dirty="0">
                          <a:latin typeface="Titillium Web" panose="00000500000000000000" pitchFamily="2" charset="0"/>
                          <a:ea typeface="Arial" pitchFamily="34" charset="-122"/>
                          <a:cs typeface="Arial" pitchFamily="34" charset="-120"/>
                        </a:rPr>
                        <a:t>}}</a:t>
                      </a:r>
                      <a:endParaRPr lang="en-US"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7738142"/>
                  </a:ext>
                </a:extLst>
              </a:tr>
              <a:tr h="549794">
                <a:tc>
                  <a:txBody>
                    <a:bodyPr/>
                    <a:lstStyle/>
                    <a:p>
                      <a:pPr marL="0" marR="0">
                        <a:lnSpc>
                          <a:spcPct val="115000"/>
                        </a:lnSpc>
                        <a:spcBef>
                          <a:spcPts val="1200"/>
                        </a:spcBef>
                        <a:spcAft>
                          <a:spcPts val="1000"/>
                        </a:spcAft>
                        <a:buNone/>
                      </a:pPr>
                      <a:r>
                        <a:rPr lang="en-ZA" sz="1000" kern="0">
                          <a:effectLst/>
                          <a:latin typeface="Titillium Web" panose="00000500000000000000" pitchFamily="2" charset="0"/>
                          <a:ea typeface="Times New Roman" panose="02020603050405020304" pitchFamily="18" charset="0"/>
                          <a:cs typeface="Times New Roman" panose="02020603050405020304" pitchFamily="18" charset="0"/>
                        </a:rPr>
                        <a:t>Feedback System (NPS, forms, analysis)</a:t>
                      </a:r>
                      <a:endParaRPr lang="en-US" sz="10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Bef>
                          <a:spcPts val="1200"/>
                        </a:spcBef>
                        <a:spcAft>
                          <a:spcPts val="1000"/>
                        </a:spcAft>
                        <a:buNone/>
                      </a:pPr>
                      <a:r>
                        <a:rPr lang="en-US" sz="1000" dirty="0">
                          <a:latin typeface="Titillium Web" panose="00000500000000000000" pitchFamily="2" charset="0"/>
                          <a:ea typeface="Arial" pitchFamily="34" charset="-122"/>
                          <a:cs typeface="Arial" pitchFamily="34" charset="-120"/>
                        </a:rPr>
                        <a:t>{{</a:t>
                      </a:r>
                      <a:r>
                        <a:rPr lang="en-US" sz="1000" dirty="0" err="1">
                          <a:latin typeface="Titillium Web" panose="00000500000000000000" pitchFamily="2" charset="0"/>
                          <a:ea typeface="Arial" pitchFamily="34" charset="-122"/>
                          <a:cs typeface="Arial" pitchFamily="34" charset="-120"/>
                        </a:rPr>
                        <a:t>feedSys</a:t>
                      </a:r>
                      <a:r>
                        <a:rPr lang="en-US" sz="1000" dirty="0">
                          <a:latin typeface="Titillium Web" panose="00000500000000000000" pitchFamily="2" charset="0"/>
                          <a:ea typeface="Arial" pitchFamily="34" charset="-122"/>
                          <a:cs typeface="Arial" pitchFamily="34" charset="-120"/>
                        </a:rPr>
                        <a:t>}}</a:t>
                      </a:r>
                      <a:endParaRPr lang="en-US"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689709"/>
                  </a:ext>
                </a:extLst>
              </a:tr>
              <a:tr h="549794">
                <a:tc>
                  <a:txBody>
                    <a:bodyPr/>
                    <a:lstStyle/>
                    <a:p>
                      <a:pPr marL="0" marR="0">
                        <a:lnSpc>
                          <a:spcPct val="115000"/>
                        </a:lnSpc>
                        <a:spcBef>
                          <a:spcPts val="1200"/>
                        </a:spcBef>
                        <a:spcAft>
                          <a:spcPts val="1000"/>
                        </a:spcAft>
                        <a:buNone/>
                      </a:pPr>
                      <a:r>
                        <a:rPr lang="en-ZA" sz="1000" kern="0">
                          <a:effectLst/>
                          <a:latin typeface="Titillium Web" panose="00000500000000000000" pitchFamily="2" charset="0"/>
                          <a:ea typeface="Times New Roman" panose="02020603050405020304" pitchFamily="18" charset="0"/>
                          <a:cs typeface="Times New Roman" panose="02020603050405020304" pitchFamily="18" charset="0"/>
                        </a:rPr>
                        <a:t>Branding &amp; Communication Assets</a:t>
                      </a:r>
                      <a:endParaRPr lang="en-US" sz="10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Bef>
                          <a:spcPts val="1200"/>
                        </a:spcBef>
                        <a:spcAft>
                          <a:spcPts val="1000"/>
                        </a:spcAft>
                        <a:buNone/>
                      </a:pPr>
                      <a:r>
                        <a:rPr lang="en-US" sz="1000" dirty="0">
                          <a:latin typeface="Titillium Web" panose="00000500000000000000" pitchFamily="2" charset="0"/>
                          <a:ea typeface="Arial" pitchFamily="34" charset="-122"/>
                          <a:cs typeface="Arial" pitchFamily="34" charset="-120"/>
                        </a:rPr>
                        <a:t>{{</a:t>
                      </a:r>
                      <a:r>
                        <a:rPr lang="en-US" sz="1000" dirty="0" err="1">
                          <a:latin typeface="Titillium Web" panose="00000500000000000000" pitchFamily="2" charset="0"/>
                          <a:ea typeface="Arial" pitchFamily="34" charset="-122"/>
                          <a:cs typeface="Arial" pitchFamily="34" charset="-120"/>
                        </a:rPr>
                        <a:t>braCom</a:t>
                      </a:r>
                      <a:r>
                        <a:rPr lang="en-US" sz="1000" dirty="0">
                          <a:latin typeface="Titillium Web" panose="00000500000000000000" pitchFamily="2" charset="0"/>
                          <a:ea typeface="Arial" pitchFamily="34" charset="-122"/>
                          <a:cs typeface="Arial" pitchFamily="34" charset="-120"/>
                        </a:rPr>
                        <a:t>}}</a:t>
                      </a:r>
                      <a:endParaRPr lang="en-US"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8875948"/>
                  </a:ext>
                </a:extLst>
              </a:tr>
              <a:tr h="549794">
                <a:tc>
                  <a:txBody>
                    <a:bodyPr/>
                    <a:lstStyle/>
                    <a:p>
                      <a:pPr marL="0" marR="0">
                        <a:lnSpc>
                          <a:spcPct val="115000"/>
                        </a:lnSpc>
                        <a:spcBef>
                          <a:spcPts val="1200"/>
                        </a:spcBef>
                        <a:spcAft>
                          <a:spcPts val="1000"/>
                        </a:spcAft>
                        <a:buNone/>
                      </a:pPr>
                      <a:r>
                        <a:rPr lang="en-ZA" sz="1000" b="1" kern="0">
                          <a:effectLst/>
                          <a:latin typeface="Titillium Web" panose="00000500000000000000" pitchFamily="2" charset="0"/>
                          <a:ea typeface="Times New Roman" panose="02020603050405020304" pitchFamily="18" charset="0"/>
                          <a:cs typeface="Times New Roman" panose="02020603050405020304" pitchFamily="18" charset="0"/>
                        </a:rPr>
                        <a:t>Total Estimated Range</a:t>
                      </a:r>
                      <a:endParaRPr lang="en-US" sz="10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Bef>
                          <a:spcPts val="1200"/>
                        </a:spcBef>
                        <a:spcAft>
                          <a:spcPts val="1000"/>
                        </a:spcAft>
                        <a:buNone/>
                      </a:pPr>
                      <a:r>
                        <a:rPr lang="en-US" sz="1000" dirty="0">
                          <a:latin typeface="Titillium Web" panose="00000500000000000000" pitchFamily="2" charset="0"/>
                          <a:ea typeface="Arial" pitchFamily="34" charset="-122"/>
                          <a:cs typeface="Arial" pitchFamily="34" charset="-120"/>
                        </a:rPr>
                        <a:t>{{</a:t>
                      </a:r>
                      <a:r>
                        <a:rPr lang="en-US" sz="1000" dirty="0" err="1">
                          <a:latin typeface="Titillium Web" panose="00000500000000000000" pitchFamily="2" charset="0"/>
                          <a:ea typeface="Arial" pitchFamily="34" charset="-122"/>
                          <a:cs typeface="Arial" pitchFamily="34" charset="-120"/>
                        </a:rPr>
                        <a:t>totEstRan</a:t>
                      </a:r>
                      <a:r>
                        <a:rPr lang="en-US" sz="1000" dirty="0">
                          <a:latin typeface="Titillium Web" panose="00000500000000000000" pitchFamily="2" charset="0"/>
                          <a:ea typeface="Arial" pitchFamily="34" charset="-122"/>
                          <a:cs typeface="Arial" pitchFamily="34" charset="-120"/>
                        </a:rPr>
                        <a:t>}}</a:t>
                      </a:r>
                      <a:endParaRPr lang="en-US"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23882680"/>
                  </a:ext>
                </a:extLst>
              </a:tr>
            </a:tbl>
          </a:graphicData>
        </a:graphic>
      </p:graphicFrame>
      <p:sp>
        <p:nvSpPr>
          <p:cNvPr id="11" name="TextBox 10">
            <a:extLst>
              <a:ext uri="{FF2B5EF4-FFF2-40B4-BE49-F238E27FC236}">
                <a16:creationId xmlns:a16="http://schemas.microsoft.com/office/drawing/2014/main" id="{489DC293-9FEA-293C-CBB2-CA544859C4F0}"/>
              </a:ext>
            </a:extLst>
          </p:cNvPr>
          <p:cNvSpPr txBox="1"/>
          <p:nvPr/>
        </p:nvSpPr>
        <p:spPr>
          <a:xfrm>
            <a:off x="807232" y="2545491"/>
            <a:ext cx="4784550" cy="1113125"/>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budget estimates for market positioning interventions are based on current pricing for CRM platforms, digital marketing services, segmentation consulting, and feedback system setup in the South African SME context. The focus is on scalable tools that integrate with the mobile app and e-commerce backend.</a:t>
            </a:r>
          </a:p>
        </p:txBody>
      </p:sp>
      <p:grpSp>
        <p:nvGrpSpPr>
          <p:cNvPr id="10" name="Group 9">
            <a:extLst>
              <a:ext uri="{FF2B5EF4-FFF2-40B4-BE49-F238E27FC236}">
                <a16:creationId xmlns:a16="http://schemas.microsoft.com/office/drawing/2014/main" id="{C43F807E-890D-FA0A-AF32-AF63E3AE41F2}"/>
              </a:ext>
            </a:extLst>
          </p:cNvPr>
          <p:cNvGrpSpPr/>
          <p:nvPr/>
        </p:nvGrpSpPr>
        <p:grpSpPr>
          <a:xfrm>
            <a:off x="5999045" y="7902997"/>
            <a:ext cx="1314450" cy="1449210"/>
            <a:chOff x="5999045" y="7407697"/>
            <a:chExt cx="1314450" cy="1449210"/>
          </a:xfrm>
        </p:grpSpPr>
        <p:sp>
          <p:nvSpPr>
            <p:cNvPr id="15" name="Text 4">
              <a:extLst>
                <a:ext uri="{FF2B5EF4-FFF2-40B4-BE49-F238E27FC236}">
                  <a16:creationId xmlns:a16="http://schemas.microsoft.com/office/drawing/2014/main" id="{956FCB06-AD55-4643-9CDC-7619E2F5F48D}"/>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BFAA4624-1654-04BF-7AC9-6678987E48DA}"/>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9320A533-5C16-85B8-4B26-5C84542F1303}"/>
              </a:ext>
            </a:extLst>
          </p:cNvPr>
          <p:cNvGrpSpPr/>
          <p:nvPr/>
        </p:nvGrpSpPr>
        <p:grpSpPr>
          <a:xfrm>
            <a:off x="5657974" y="1412484"/>
            <a:ext cx="1382886" cy="1387866"/>
            <a:chOff x="5591781" y="1412484"/>
            <a:chExt cx="1382886" cy="1387866"/>
          </a:xfrm>
        </p:grpSpPr>
        <p:sp>
          <p:nvSpPr>
            <p:cNvPr id="4" name="Rectangle 3">
              <a:extLst>
                <a:ext uri="{FF2B5EF4-FFF2-40B4-BE49-F238E27FC236}">
                  <a16:creationId xmlns:a16="http://schemas.microsoft.com/office/drawing/2014/main" id="{D0476358-658C-7E9B-40C7-52336122370F}"/>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D20CB315-8832-0F22-71E4-FC47BE2C9340}"/>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CD6668CB-C9DB-299A-45DD-6C67EFCB1758}"/>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0735733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63E4D6-2C61-0CA8-8E53-787AE0DFD9A5}"/>
            </a:ext>
          </a:extLst>
        </p:cNvPr>
        <p:cNvGrpSpPr/>
        <p:nvPr/>
      </p:nvGrpSpPr>
      <p:grpSpPr>
        <a:xfrm>
          <a:off x="0" y="0"/>
          <a:ext cx="0" cy="0"/>
          <a:chOff x="0" y="0"/>
          <a:chExt cx="0" cy="0"/>
        </a:xfrm>
      </p:grpSpPr>
      <p:pic>
        <p:nvPicPr>
          <p:cNvPr id="2" name="Image 2" descr="preencoded.png">
            <a:extLst>
              <a:ext uri="{FF2B5EF4-FFF2-40B4-BE49-F238E27FC236}">
                <a16:creationId xmlns:a16="http://schemas.microsoft.com/office/drawing/2014/main" id="{CBF2DEEB-7B9A-72CF-9D02-8D8E063F4B74}"/>
              </a:ext>
            </a:extLst>
          </p:cNvPr>
          <p:cNvPicPr>
            <a:picLocks noChangeAspect="1"/>
          </p:cNvPicPr>
          <p:nvPr/>
        </p:nvPicPr>
        <p:blipFill>
          <a:blip r:embed="rId2"/>
          <a:stretch>
            <a:fillRect/>
          </a:stretch>
        </p:blipFill>
        <p:spPr>
          <a:xfrm>
            <a:off x="807232" y="1549479"/>
            <a:ext cx="85725" cy="981075"/>
          </a:xfrm>
          <a:prstGeom prst="rect">
            <a:avLst/>
          </a:prstGeom>
        </p:spPr>
      </p:pic>
      <p:pic>
        <p:nvPicPr>
          <p:cNvPr id="3" name="Image 3" descr="preencoded.png">
            <a:extLst>
              <a:ext uri="{FF2B5EF4-FFF2-40B4-BE49-F238E27FC236}">
                <a16:creationId xmlns:a16="http://schemas.microsoft.com/office/drawing/2014/main" id="{127DFEBE-B875-D126-4040-B94D98DA4AB2}"/>
              </a:ext>
            </a:extLst>
          </p:cNvPr>
          <p:cNvPicPr>
            <a:picLocks noChangeAspect="1"/>
          </p:cNvPicPr>
          <p:nvPr/>
        </p:nvPicPr>
        <p:blipFill>
          <a:blip r:embed="rId3"/>
          <a:stretch>
            <a:fillRect/>
          </a:stretch>
        </p:blipFill>
        <p:spPr>
          <a:xfrm>
            <a:off x="796962" y="919932"/>
            <a:ext cx="6177705" cy="190500"/>
          </a:xfrm>
          <a:prstGeom prst="rect">
            <a:avLst/>
          </a:prstGeom>
        </p:spPr>
      </p:pic>
      <p:sp>
        <p:nvSpPr>
          <p:cNvPr id="4" name="Text 0">
            <a:extLst>
              <a:ext uri="{FF2B5EF4-FFF2-40B4-BE49-F238E27FC236}">
                <a16:creationId xmlns:a16="http://schemas.microsoft.com/office/drawing/2014/main" id="{DA7E4FE5-BD7F-F73A-C256-84E95DBF3A4C}"/>
              </a:ext>
            </a:extLst>
          </p:cNvPr>
          <p:cNvSpPr/>
          <p:nvPr/>
        </p:nvSpPr>
        <p:spPr>
          <a:xfrm>
            <a:off x="966743" y="1728842"/>
            <a:ext cx="3676650" cy="76248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5.5 Budget Justification</a:t>
            </a:r>
          </a:p>
        </p:txBody>
      </p:sp>
      <p:sp>
        <p:nvSpPr>
          <p:cNvPr id="5" name="Text 1">
            <a:extLst>
              <a:ext uri="{FF2B5EF4-FFF2-40B4-BE49-F238E27FC236}">
                <a16:creationId xmlns:a16="http://schemas.microsoft.com/office/drawing/2014/main" id="{EB874E23-D0D7-D0EA-9B5C-074FFF895C01}"/>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6" name="Text 2">
            <a:extLst>
              <a:ext uri="{FF2B5EF4-FFF2-40B4-BE49-F238E27FC236}">
                <a16:creationId xmlns:a16="http://schemas.microsoft.com/office/drawing/2014/main" id="{9B2512FB-84E2-5E09-D8E2-6BD6C4B9BC85}"/>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7" name="Text 3">
            <a:extLst>
              <a:ext uri="{FF2B5EF4-FFF2-40B4-BE49-F238E27FC236}">
                <a16:creationId xmlns:a16="http://schemas.microsoft.com/office/drawing/2014/main" id="{17079DD9-B1F1-06E4-8D64-B2ABBB438966}"/>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8" name="Text 5">
            <a:extLst>
              <a:ext uri="{FF2B5EF4-FFF2-40B4-BE49-F238E27FC236}">
                <a16:creationId xmlns:a16="http://schemas.microsoft.com/office/drawing/2014/main" id="{A23A25B3-3B69-739C-F242-79D63BA940DD}"/>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9" name="Group 8">
            <a:extLst>
              <a:ext uri="{FF2B5EF4-FFF2-40B4-BE49-F238E27FC236}">
                <a16:creationId xmlns:a16="http://schemas.microsoft.com/office/drawing/2014/main" id="{AB4CEE36-A869-0669-42D4-679B6592A499}"/>
              </a:ext>
            </a:extLst>
          </p:cNvPr>
          <p:cNvGrpSpPr/>
          <p:nvPr/>
        </p:nvGrpSpPr>
        <p:grpSpPr>
          <a:xfrm>
            <a:off x="256735" y="3363160"/>
            <a:ext cx="4979684" cy="6426898"/>
            <a:chOff x="1650861" y="1521118"/>
            <a:chExt cx="3318131" cy="6426898"/>
          </a:xfrm>
        </p:grpSpPr>
        <p:sp>
          <p:nvSpPr>
            <p:cNvPr id="15" name="Text 1">
              <a:extLst>
                <a:ext uri="{FF2B5EF4-FFF2-40B4-BE49-F238E27FC236}">
                  <a16:creationId xmlns:a16="http://schemas.microsoft.com/office/drawing/2014/main" id="{C7EF7900-6887-E989-7F66-FED2D65FBBCC}"/>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16" name="Text 2">
              <a:extLst>
                <a:ext uri="{FF2B5EF4-FFF2-40B4-BE49-F238E27FC236}">
                  <a16:creationId xmlns:a16="http://schemas.microsoft.com/office/drawing/2014/main" id="{CF15ACBD-B24E-5A62-2FA4-BE265ED3C5FE}"/>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CRM Deployment</a:t>
              </a:r>
            </a:p>
          </p:txBody>
        </p:sp>
        <p:sp>
          <p:nvSpPr>
            <p:cNvPr id="17" name="Text 3">
              <a:extLst>
                <a:ext uri="{FF2B5EF4-FFF2-40B4-BE49-F238E27FC236}">
                  <a16:creationId xmlns:a16="http://schemas.microsoft.com/office/drawing/2014/main" id="{CDE5A9F0-EA84-EC14-254D-45AFD4A11718}"/>
                </a:ext>
              </a:extLst>
            </p:cNvPr>
            <p:cNvSpPr/>
            <p:nvPr/>
          </p:nvSpPr>
          <p:spPr>
            <a:xfrm>
              <a:off x="2507686" y="1832909"/>
              <a:ext cx="2461306" cy="86937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crmDep</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crmDepJust</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18" name="Text 4">
              <a:extLst>
                <a:ext uri="{FF2B5EF4-FFF2-40B4-BE49-F238E27FC236}">
                  <a16:creationId xmlns:a16="http://schemas.microsoft.com/office/drawing/2014/main" id="{24F7B9BF-BFC6-3179-3862-E39D3567818D}"/>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19" name="Text 5">
              <a:extLst>
                <a:ext uri="{FF2B5EF4-FFF2-40B4-BE49-F238E27FC236}">
                  <a16:creationId xmlns:a16="http://schemas.microsoft.com/office/drawing/2014/main" id="{8DCE1BD2-D098-41A3-F78C-D7C2DE0D2729}"/>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Structured Sales Funnel </a:t>
              </a:r>
            </a:p>
          </p:txBody>
        </p:sp>
        <p:sp>
          <p:nvSpPr>
            <p:cNvPr id="20" name="Text 6">
              <a:extLst>
                <a:ext uri="{FF2B5EF4-FFF2-40B4-BE49-F238E27FC236}">
                  <a16:creationId xmlns:a16="http://schemas.microsoft.com/office/drawing/2014/main" id="{5F9D6E5D-BFF3-3DFF-17E7-E44380B81A29}"/>
                </a:ext>
              </a:extLst>
            </p:cNvPr>
            <p:cNvSpPr/>
            <p:nvPr/>
          </p:nvSpPr>
          <p:spPr>
            <a:xfrm>
              <a:off x="2507686" y="3237912"/>
              <a:ext cx="2329214" cy="759947"/>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strSalFun</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saleJust</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1" name="Text 7">
              <a:extLst>
                <a:ext uri="{FF2B5EF4-FFF2-40B4-BE49-F238E27FC236}">
                  <a16:creationId xmlns:a16="http://schemas.microsoft.com/office/drawing/2014/main" id="{4D265CE7-EF46-4687-800E-0E2FA8626A62}"/>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22" name="Text 8">
              <a:extLst>
                <a:ext uri="{FF2B5EF4-FFF2-40B4-BE49-F238E27FC236}">
                  <a16:creationId xmlns:a16="http://schemas.microsoft.com/office/drawing/2014/main" id="{BBC8D877-45B5-16EA-8BE2-09FFEE64A5C5}"/>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Customer Segmentation </a:t>
              </a:r>
            </a:p>
          </p:txBody>
        </p:sp>
        <p:sp>
          <p:nvSpPr>
            <p:cNvPr id="23" name="Text 9">
              <a:extLst>
                <a:ext uri="{FF2B5EF4-FFF2-40B4-BE49-F238E27FC236}">
                  <a16:creationId xmlns:a16="http://schemas.microsoft.com/office/drawing/2014/main" id="{331BB0C7-0E61-E1F4-DD2F-4356B528C7C0}"/>
                </a:ext>
              </a:extLst>
            </p:cNvPr>
            <p:cNvSpPr/>
            <p:nvPr/>
          </p:nvSpPr>
          <p:spPr>
            <a:xfrm>
              <a:off x="2507686" y="4556153"/>
              <a:ext cx="2329214"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custSeg</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segJust</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4" name="Text 10">
              <a:extLst>
                <a:ext uri="{FF2B5EF4-FFF2-40B4-BE49-F238E27FC236}">
                  <a16:creationId xmlns:a16="http://schemas.microsoft.com/office/drawing/2014/main" id="{6540DE7B-0A7C-BF56-EDD5-8EAC84132855}"/>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25" name="Text 11">
              <a:extLst>
                <a:ext uri="{FF2B5EF4-FFF2-40B4-BE49-F238E27FC236}">
                  <a16:creationId xmlns:a16="http://schemas.microsoft.com/office/drawing/2014/main" id="{5663EEF0-0798-6BE6-E150-14DC0C697319}"/>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Customer Feedback Mechanisms </a:t>
              </a:r>
            </a:p>
          </p:txBody>
        </p:sp>
        <p:sp>
          <p:nvSpPr>
            <p:cNvPr id="26" name="Text 12">
              <a:extLst>
                <a:ext uri="{FF2B5EF4-FFF2-40B4-BE49-F238E27FC236}">
                  <a16:creationId xmlns:a16="http://schemas.microsoft.com/office/drawing/2014/main" id="{707334E0-8E4A-10ED-CAEA-ADF405DAE685}"/>
                </a:ext>
              </a:extLst>
            </p:cNvPr>
            <p:cNvSpPr/>
            <p:nvPr/>
          </p:nvSpPr>
          <p:spPr>
            <a:xfrm>
              <a:off x="2507686" y="5872871"/>
              <a:ext cx="2329214" cy="7758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custFeedMech</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custFeedJust</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7" name="Text 13">
              <a:extLst>
                <a:ext uri="{FF2B5EF4-FFF2-40B4-BE49-F238E27FC236}">
                  <a16:creationId xmlns:a16="http://schemas.microsoft.com/office/drawing/2014/main" id="{96111E83-690D-CCFD-3FFE-989D0611CA65}"/>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28" name="Text 14">
              <a:extLst>
                <a:ext uri="{FF2B5EF4-FFF2-40B4-BE49-F238E27FC236}">
                  <a16:creationId xmlns:a16="http://schemas.microsoft.com/office/drawing/2014/main" id="{BEF1D8B6-2CDB-CEC0-2997-55D970864908}"/>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Multi-Channel Messaging Framework </a:t>
              </a:r>
            </a:p>
          </p:txBody>
        </p:sp>
        <p:sp>
          <p:nvSpPr>
            <p:cNvPr id="29" name="Text 15">
              <a:extLst>
                <a:ext uri="{FF2B5EF4-FFF2-40B4-BE49-F238E27FC236}">
                  <a16:creationId xmlns:a16="http://schemas.microsoft.com/office/drawing/2014/main" id="{415A5622-DEF3-EB8A-9BFC-437215DC0EA0}"/>
                </a:ext>
              </a:extLst>
            </p:cNvPr>
            <p:cNvSpPr/>
            <p:nvPr/>
          </p:nvSpPr>
          <p:spPr>
            <a:xfrm>
              <a:off x="2507686" y="7189590"/>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mulFar</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frameJust</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grpSp>
      <p:sp>
        <p:nvSpPr>
          <p:cNvPr id="39" name="Text 1">
            <a:extLst>
              <a:ext uri="{FF2B5EF4-FFF2-40B4-BE49-F238E27FC236}">
                <a16:creationId xmlns:a16="http://schemas.microsoft.com/office/drawing/2014/main" id="{0B1D33B4-E502-4DA0-21BD-00CE5F4CC1CA}"/>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40" name="Rectangle 39">
            <a:extLst>
              <a:ext uri="{FF2B5EF4-FFF2-40B4-BE49-F238E27FC236}">
                <a16:creationId xmlns:a16="http://schemas.microsoft.com/office/drawing/2014/main" id="{E191FCB8-678D-15E8-6BDE-4C74BFE2E1BB}"/>
              </a:ext>
            </a:extLst>
          </p:cNvPr>
          <p:cNvSpPr/>
          <p:nvPr/>
        </p:nvSpPr>
        <p:spPr>
          <a:xfrm>
            <a:off x="5591781" y="3358037"/>
            <a:ext cx="1382886" cy="6447258"/>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1" name="TextBox 40">
            <a:extLst>
              <a:ext uri="{FF2B5EF4-FFF2-40B4-BE49-F238E27FC236}">
                <a16:creationId xmlns:a16="http://schemas.microsoft.com/office/drawing/2014/main" id="{1B7F5352-39DE-00A3-A39A-6C386FCD3117}"/>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Domain Budget = {{</a:t>
            </a:r>
            <a:r>
              <a:rPr lang="en-GB" sz="2800" b="1" dirty="0" err="1">
                <a:solidFill>
                  <a:schemeClr val="bg1"/>
                </a:solidFill>
                <a:latin typeface="Titillium Web" panose="00000500000000000000" pitchFamily="2" charset="0"/>
              </a:rPr>
              <a:t>BudDomJus</a:t>
            </a:r>
            <a:r>
              <a:rPr lang="en-GB" sz="2800" b="1" dirty="0">
                <a:solidFill>
                  <a:schemeClr val="bg1"/>
                </a:solidFill>
                <a:latin typeface="Titillium Web" panose="00000500000000000000" pitchFamily="2" charset="0"/>
              </a:rPr>
              <a:t>}}</a:t>
            </a:r>
            <a:endParaRPr lang="en-ZA" sz="2800" b="1" dirty="0">
              <a:solidFill>
                <a:schemeClr val="bg1"/>
              </a:solidFill>
              <a:latin typeface="Titillium Web" panose="00000500000000000000" pitchFamily="2" charset="0"/>
            </a:endParaRPr>
          </a:p>
        </p:txBody>
      </p:sp>
      <p:sp>
        <p:nvSpPr>
          <p:cNvPr id="42" name="Rectangle 41">
            <a:extLst>
              <a:ext uri="{FF2B5EF4-FFF2-40B4-BE49-F238E27FC236}">
                <a16:creationId xmlns:a16="http://schemas.microsoft.com/office/drawing/2014/main" id="{D489989E-DECA-9273-87A9-4042C3398E3A}"/>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8" name="Rectangle 57">
            <a:extLst>
              <a:ext uri="{FF2B5EF4-FFF2-40B4-BE49-F238E27FC236}">
                <a16:creationId xmlns:a16="http://schemas.microsoft.com/office/drawing/2014/main" id="{CA22F3CF-8B05-BC43-DE50-77C7ADFD85C6}"/>
              </a:ext>
            </a:extLst>
          </p:cNvPr>
          <p:cNvSpPr/>
          <p:nvPr/>
        </p:nvSpPr>
        <p:spPr>
          <a:xfrm>
            <a:off x="252603" y="3398071"/>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1" name="Rectangle 60">
            <a:extLst>
              <a:ext uri="{FF2B5EF4-FFF2-40B4-BE49-F238E27FC236}">
                <a16:creationId xmlns:a16="http://schemas.microsoft.com/office/drawing/2014/main" id="{EC523872-6126-B562-AFF6-5983E1E94354}"/>
              </a:ext>
            </a:extLst>
          </p:cNvPr>
          <p:cNvSpPr/>
          <p:nvPr/>
        </p:nvSpPr>
        <p:spPr>
          <a:xfrm>
            <a:off x="252603" y="4698542"/>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4" name="Rectangle 63">
            <a:extLst>
              <a:ext uri="{FF2B5EF4-FFF2-40B4-BE49-F238E27FC236}">
                <a16:creationId xmlns:a16="http://schemas.microsoft.com/office/drawing/2014/main" id="{C02C1BEC-C044-DA0C-9F7D-6D7DCC2571B3}"/>
              </a:ext>
            </a:extLst>
          </p:cNvPr>
          <p:cNvSpPr/>
          <p:nvPr/>
        </p:nvSpPr>
        <p:spPr>
          <a:xfrm>
            <a:off x="252603" y="5999014"/>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7" name="Rectangle 66">
            <a:extLst>
              <a:ext uri="{FF2B5EF4-FFF2-40B4-BE49-F238E27FC236}">
                <a16:creationId xmlns:a16="http://schemas.microsoft.com/office/drawing/2014/main" id="{631CF802-8A5D-B871-D897-314F62F2DA01}"/>
              </a:ext>
            </a:extLst>
          </p:cNvPr>
          <p:cNvSpPr/>
          <p:nvPr/>
        </p:nvSpPr>
        <p:spPr>
          <a:xfrm>
            <a:off x="257156" y="7313316"/>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70" name="Rectangle 69">
            <a:extLst>
              <a:ext uri="{FF2B5EF4-FFF2-40B4-BE49-F238E27FC236}">
                <a16:creationId xmlns:a16="http://schemas.microsoft.com/office/drawing/2014/main" id="{8517C548-9B58-A56A-2E35-6D0D04429ABD}"/>
              </a:ext>
            </a:extLst>
          </p:cNvPr>
          <p:cNvSpPr/>
          <p:nvPr/>
        </p:nvSpPr>
        <p:spPr>
          <a:xfrm>
            <a:off x="252603" y="8608000"/>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10" name="TextBox 9">
            <a:extLst>
              <a:ext uri="{FF2B5EF4-FFF2-40B4-BE49-F238E27FC236}">
                <a16:creationId xmlns:a16="http://schemas.microsoft.com/office/drawing/2014/main" id="{EE36724F-A2E3-E209-6CD3-9410234CAE89}"/>
              </a:ext>
            </a:extLst>
          </p:cNvPr>
          <p:cNvSpPr txBox="1"/>
          <p:nvPr/>
        </p:nvSpPr>
        <p:spPr>
          <a:xfrm>
            <a:off x="259114" y="3776051"/>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R120K</a:t>
            </a:r>
          </a:p>
        </p:txBody>
      </p:sp>
      <p:sp>
        <p:nvSpPr>
          <p:cNvPr id="11" name="TextBox 10">
            <a:extLst>
              <a:ext uri="{FF2B5EF4-FFF2-40B4-BE49-F238E27FC236}">
                <a16:creationId xmlns:a16="http://schemas.microsoft.com/office/drawing/2014/main" id="{7F9FEF94-9196-82F4-CB4B-5BA606BEBDF5}"/>
              </a:ext>
            </a:extLst>
          </p:cNvPr>
          <p:cNvSpPr txBox="1"/>
          <p:nvPr/>
        </p:nvSpPr>
        <p:spPr>
          <a:xfrm>
            <a:off x="264118" y="5103560"/>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R180K</a:t>
            </a:r>
          </a:p>
        </p:txBody>
      </p:sp>
      <p:sp>
        <p:nvSpPr>
          <p:cNvPr id="12" name="TextBox 11">
            <a:extLst>
              <a:ext uri="{FF2B5EF4-FFF2-40B4-BE49-F238E27FC236}">
                <a16:creationId xmlns:a16="http://schemas.microsoft.com/office/drawing/2014/main" id="{992B38AF-4D55-6516-9670-F77E29EE8657}"/>
              </a:ext>
            </a:extLst>
          </p:cNvPr>
          <p:cNvSpPr txBox="1"/>
          <p:nvPr/>
        </p:nvSpPr>
        <p:spPr>
          <a:xfrm>
            <a:off x="258013" y="639371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R65K</a:t>
            </a:r>
          </a:p>
        </p:txBody>
      </p:sp>
      <p:sp>
        <p:nvSpPr>
          <p:cNvPr id="13" name="TextBox 12">
            <a:extLst>
              <a:ext uri="{FF2B5EF4-FFF2-40B4-BE49-F238E27FC236}">
                <a16:creationId xmlns:a16="http://schemas.microsoft.com/office/drawing/2014/main" id="{3B009B48-1CC9-81AF-4F08-5AA71D64BB04}"/>
              </a:ext>
            </a:extLst>
          </p:cNvPr>
          <p:cNvSpPr txBox="1"/>
          <p:nvPr/>
        </p:nvSpPr>
        <p:spPr>
          <a:xfrm>
            <a:off x="259114" y="7700318"/>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R55K</a:t>
            </a:r>
          </a:p>
        </p:txBody>
      </p:sp>
      <p:sp>
        <p:nvSpPr>
          <p:cNvPr id="14" name="TextBox 13">
            <a:extLst>
              <a:ext uri="{FF2B5EF4-FFF2-40B4-BE49-F238E27FC236}">
                <a16:creationId xmlns:a16="http://schemas.microsoft.com/office/drawing/2014/main" id="{55689E05-114D-5A35-A639-EB35B259667F}"/>
              </a:ext>
            </a:extLst>
          </p:cNvPr>
          <p:cNvSpPr txBox="1"/>
          <p:nvPr/>
        </p:nvSpPr>
        <p:spPr>
          <a:xfrm>
            <a:off x="258461" y="899500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R75K</a:t>
            </a:r>
          </a:p>
        </p:txBody>
      </p:sp>
      <p:grpSp>
        <p:nvGrpSpPr>
          <p:cNvPr id="30" name="Group 29">
            <a:extLst>
              <a:ext uri="{FF2B5EF4-FFF2-40B4-BE49-F238E27FC236}">
                <a16:creationId xmlns:a16="http://schemas.microsoft.com/office/drawing/2014/main" id="{F427E226-91A6-1706-308F-2A9BC815A260}"/>
              </a:ext>
            </a:extLst>
          </p:cNvPr>
          <p:cNvGrpSpPr/>
          <p:nvPr/>
        </p:nvGrpSpPr>
        <p:grpSpPr>
          <a:xfrm>
            <a:off x="5657974" y="1412484"/>
            <a:ext cx="1382886" cy="1387866"/>
            <a:chOff x="5591781" y="1412484"/>
            <a:chExt cx="1382886" cy="1387866"/>
          </a:xfrm>
        </p:grpSpPr>
        <p:sp>
          <p:nvSpPr>
            <p:cNvPr id="31" name="Rectangle 30">
              <a:extLst>
                <a:ext uri="{FF2B5EF4-FFF2-40B4-BE49-F238E27FC236}">
                  <a16:creationId xmlns:a16="http://schemas.microsoft.com/office/drawing/2014/main" id="{21CA4E5E-5785-D456-3131-277A93D6AC4D}"/>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32" name="Picture 31">
              <a:extLst>
                <a:ext uri="{FF2B5EF4-FFF2-40B4-BE49-F238E27FC236}">
                  <a16:creationId xmlns:a16="http://schemas.microsoft.com/office/drawing/2014/main" id="{5937909A-AFED-E714-B718-4AD1E6492D83}"/>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33" name="Rectangle 32">
              <a:extLst>
                <a:ext uri="{FF2B5EF4-FFF2-40B4-BE49-F238E27FC236}">
                  <a16:creationId xmlns:a16="http://schemas.microsoft.com/office/drawing/2014/main" id="{7600F3E1-60F6-EDE9-643E-98B6F7B6820C}"/>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2501792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CA177-2F86-FC59-B263-03D09E98D377}"/>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12D5CD10-FC4B-7DF8-9098-3614BEF31A0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48755CF8-1A9B-E70E-CD07-84F4F470754D}"/>
              </a:ext>
            </a:extLst>
          </p:cNvPr>
          <p:cNvSpPr/>
          <p:nvPr/>
        </p:nvSpPr>
        <p:spPr>
          <a:xfrm>
            <a:off x="796963" y="2514600"/>
            <a:ext cx="4794818" cy="6212305"/>
          </a:xfrm>
          <a:prstGeom prst="rect">
            <a:avLst/>
          </a:prstGeom>
          <a:noFill/>
          <a:ln/>
        </p:spPr>
        <p:txBody>
          <a:bodyPr wrap="square" lIns="0" tIns="0" rIns="0" bIns="0" rtlCol="0" anchor="ctr"/>
          <a:lstStyle/>
          <a:p>
            <a:pPr algn="l">
              <a:lnSpc>
                <a:spcPts val="1600"/>
              </a:lnSpc>
              <a:spcAft>
                <a:spcPts val="600"/>
              </a:spcAft>
            </a:pPr>
            <a:endParaRPr lang="en-US" sz="1200" dirty="0">
              <a:solidFill>
                <a:srgbClr val="1D1D1D"/>
              </a:solidFill>
              <a:latin typeface="Titillium Web" panose="00000500000000000000" pitchFamily="2" charset="0"/>
              <a:ea typeface="Titillium Web" pitchFamily="34" charset="-122"/>
              <a:cs typeface="Titillium Web" pitchFamily="34" charset="-120"/>
            </a:endParaRP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returnOnInvestment</a:t>
            </a: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
        <p:nvSpPr>
          <p:cNvPr id="9" name="Text 1">
            <a:extLst>
              <a:ext uri="{FF2B5EF4-FFF2-40B4-BE49-F238E27FC236}">
                <a16:creationId xmlns:a16="http://schemas.microsoft.com/office/drawing/2014/main" id="{4E040516-36BA-18B5-E03F-0E71F07A8370}"/>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4B24F8B8-0E8A-6ABD-1E23-1C0A5F194E70}"/>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5.6 Return on Investment</a:t>
            </a:r>
          </a:p>
        </p:txBody>
      </p:sp>
      <p:sp>
        <p:nvSpPr>
          <p:cNvPr id="11" name="Text 3">
            <a:extLst>
              <a:ext uri="{FF2B5EF4-FFF2-40B4-BE49-F238E27FC236}">
                <a16:creationId xmlns:a16="http://schemas.microsoft.com/office/drawing/2014/main" id="{363D27A1-81CF-9BF2-AB7D-F7D94D8313E7}"/>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53</a:t>
            </a: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FFEA105B-3835-C523-9C78-3A53217E31E2}"/>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B6F6BB5E-9C3C-45D9-F54D-54CD4B354F0E}"/>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01019D7D-5019-3E44-804F-656E9B16C10D}"/>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BAE5C609-A84E-4608-B1B0-AD7EA9879A8A}"/>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20126A52-3EFD-CA4E-3931-763B8FF0B38E}"/>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2" name="Flowchart: Connector 1">
            <a:extLst>
              <a:ext uri="{FF2B5EF4-FFF2-40B4-BE49-F238E27FC236}">
                <a16:creationId xmlns:a16="http://schemas.microsoft.com/office/drawing/2014/main" id="{E8843B01-969F-A63B-BE5A-0E936E7D3949}"/>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2178E3AD-69FA-2066-F137-F297E67C83F9}"/>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4E52FA28-608E-A1F6-9FD3-0A4EAF4F02EF}"/>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6" name="Picture 15">
              <a:extLst>
                <a:ext uri="{FF2B5EF4-FFF2-40B4-BE49-F238E27FC236}">
                  <a16:creationId xmlns:a16="http://schemas.microsoft.com/office/drawing/2014/main" id="{0401D226-63B8-8B98-164F-8280935BD53B}"/>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7" name="Rectangle 16">
              <a:extLst>
                <a:ext uri="{FF2B5EF4-FFF2-40B4-BE49-F238E27FC236}">
                  <a16:creationId xmlns:a16="http://schemas.microsoft.com/office/drawing/2014/main" id="{6C318813-1646-FE63-B9DE-D836753B170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6080157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6DAA9B-DF74-81DE-2FF4-8C32A6AB5C9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44E3673-150E-2935-F9EE-E69A4A5CFBC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0AD3A4E1-E458-18BF-F385-6DEE5B098B68}"/>
              </a:ext>
            </a:extLst>
          </p:cNvPr>
          <p:cNvSpPr/>
          <p:nvPr/>
        </p:nvSpPr>
        <p:spPr>
          <a:xfrm>
            <a:off x="892956" y="2501799"/>
            <a:ext cx="4698825" cy="5959814"/>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implementationTimeline</a:t>
            </a: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
        <p:nvSpPr>
          <p:cNvPr id="9" name="Text 1">
            <a:extLst>
              <a:ext uri="{FF2B5EF4-FFF2-40B4-BE49-F238E27FC236}">
                <a16:creationId xmlns:a16="http://schemas.microsoft.com/office/drawing/2014/main" id="{890AFE9F-194A-4581-82FC-DEA309BD86D3}"/>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84B483A4-B013-11F6-8ED5-000D9948F193}"/>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5.7 Implementation Timeline</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9CD1E8A4-4C5E-24E5-6816-A2E12CE5AA89}"/>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54</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04478550-3A30-2FDC-9242-98BABE4A7CAA}"/>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B3961BF9-D1A5-DC69-0EE3-74DF0759CFF3}"/>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2674877B-C086-792A-5763-3B62B64FDEEA}"/>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ACCA2FD7-5BC5-CD37-E09B-EA561F6B7CB4}"/>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5DDA2E77-8CCF-0A42-D2C2-F5BBBEAD6719}"/>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0E6913F7-19BC-F74C-394E-B0CCE560A939}"/>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352E5EF3-9308-13A2-F0AE-5CA6FF642140}"/>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0177921F-95B4-85DC-FBA2-456A661EE0F8}"/>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715C6E41-3CA3-582D-190F-77DE282157F3}"/>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E741B432-0205-9B27-E6C7-467E184A1F7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6941027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7B624-9B0C-16F8-EB5E-FA20D20692DB}"/>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6372F494-7C2F-79B3-03C6-38F94F94A9A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3A08A7DB-9C6F-299F-EC92-35577061132D}"/>
              </a:ext>
            </a:extLst>
          </p:cNvPr>
          <p:cNvSpPr/>
          <p:nvPr/>
        </p:nvSpPr>
        <p:spPr>
          <a:xfrm>
            <a:off x="892956" y="2501798"/>
            <a:ext cx="4698825" cy="723856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monitoringIndicators</a:t>
            </a: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
        <p:nvSpPr>
          <p:cNvPr id="9" name="Text 1">
            <a:extLst>
              <a:ext uri="{FF2B5EF4-FFF2-40B4-BE49-F238E27FC236}">
                <a16:creationId xmlns:a16="http://schemas.microsoft.com/office/drawing/2014/main" id="{3819B8A6-D2B8-2AAA-C15B-66F8F7A2B48A}"/>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4527C5A6-8CE5-545F-2F79-1BD48ED99358}"/>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5.8 Monitoring Indicators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87150976-55E0-AF2A-8BF2-B15A46647F19}"/>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55</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1083E88B-CBB8-52A9-180F-E399AAC0A977}"/>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7B7FD095-B4BA-848C-CF34-CAF2032C2F14}"/>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9CB10020-B148-99B7-8B37-50FC26992D35}"/>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26A738E6-E326-1224-5337-008197767419}"/>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5F4EB6BB-E715-16D1-00CF-F7D2A142DECE}"/>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7A5B3973-71E3-BE9E-83B8-E4C8E9B07F95}"/>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80D6E05E-7C72-5D4E-D6E5-9CFD0F757C23}"/>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663F9AD0-CD18-BC2A-3FFA-A0F385ACF29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DD154C3C-8C0F-6778-92AB-26EBD8DF05BC}"/>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1D5EA0FA-2D6C-B1A1-D785-A756278B67F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2741569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A13DB-555C-0737-6511-3E8F21025F49}"/>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89F11AED-B6A7-9BCA-B7A8-FC5BB1B4399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E718B31D-5166-0AEB-F8BF-2E2F169A5C8D}"/>
              </a:ext>
            </a:extLst>
          </p:cNvPr>
          <p:cNvSpPr/>
          <p:nvPr/>
        </p:nvSpPr>
        <p:spPr>
          <a:xfrm>
            <a:off x="892956" y="2501797"/>
            <a:ext cx="4698825" cy="6130759"/>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monitoringIndicators</a:t>
            </a: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
        <p:nvSpPr>
          <p:cNvPr id="9" name="Text 1">
            <a:extLst>
              <a:ext uri="{FF2B5EF4-FFF2-40B4-BE49-F238E27FC236}">
                <a16:creationId xmlns:a16="http://schemas.microsoft.com/office/drawing/2014/main" id="{DFD39446-600F-D4AF-1D3B-F73419589DAC}"/>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21278B55-8A8B-79FB-6947-9815E1DE0C69}"/>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5.8 Monitoring Indicators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B2742375-081B-41E8-04E5-4BB0685529BB}"/>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56</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09341428-2DA6-88DB-5C7F-61D154BDC78D}"/>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9F88CC81-F625-C10E-A080-7196EB43155F}"/>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7E237027-8130-4E03-6BC7-26BB2CDFD078}"/>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74A49981-C133-21CE-BB6D-BA385F0199D7}"/>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A281E3F1-49E2-49A7-1EF3-6E54C4EB18F9}"/>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7420C851-1FEB-2900-2316-DE88944C86B7}"/>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B4468FD3-01D5-7F8D-3433-86CD53209CB7}"/>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77B6628A-9F1D-4F1F-44E3-AC30AB6B93E0}"/>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12D7AB89-9468-FB62-4338-55F2612ED127}"/>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8E59D484-C0E5-3015-0D50-C4BC08949314}"/>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6134372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2A2CB-7268-A5AC-635D-B783CF6E4F5D}"/>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9ABC743C-E277-D165-C76E-581D484F1A66}"/>
              </a:ext>
            </a:extLst>
          </p:cNvPr>
          <p:cNvPicPr>
            <a:picLocks noChangeAspect="1"/>
          </p:cNvPicPr>
          <p:nvPr/>
        </p:nvPicPr>
        <p:blipFill>
          <a:blip r:embed="rId3"/>
          <a:stretch>
            <a:fillRect/>
          </a:stretch>
        </p:blipFill>
        <p:spPr>
          <a:xfrm>
            <a:off x="796962" y="919932"/>
            <a:ext cx="6177705" cy="190500"/>
          </a:xfrm>
          <a:prstGeom prst="rect">
            <a:avLst/>
          </a:prstGeom>
        </p:spPr>
      </p:pic>
      <p:sp>
        <p:nvSpPr>
          <p:cNvPr id="9" name="Text 1">
            <a:extLst>
              <a:ext uri="{FF2B5EF4-FFF2-40B4-BE49-F238E27FC236}">
                <a16:creationId xmlns:a16="http://schemas.microsoft.com/office/drawing/2014/main" id="{EE7918F9-37C8-E8FE-8F43-4D66F4A3C522}"/>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1" name="Text 3">
            <a:extLst>
              <a:ext uri="{FF2B5EF4-FFF2-40B4-BE49-F238E27FC236}">
                <a16:creationId xmlns:a16="http://schemas.microsoft.com/office/drawing/2014/main" id="{D61F3B7D-7B5E-AF1E-50AE-57353CF1ADF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57</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16D34D5A-410B-44CF-CC32-8DB2AB9EF78B}"/>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FED8A568-CCDC-0434-09D7-0175B5E4D85B}"/>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58D6BE45-55B8-0844-11DA-59EDAA5CEE78}"/>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09F02410-D024-4527-652C-F1E58078B5CA}"/>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294F5FBC-CAAB-0B02-7C46-30E0EDA6772F}"/>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85CBFB27-7C1F-54EC-A5C5-9A4F3B6721EA}"/>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Text 0">
            <a:extLst>
              <a:ext uri="{FF2B5EF4-FFF2-40B4-BE49-F238E27FC236}">
                <a16:creationId xmlns:a16="http://schemas.microsoft.com/office/drawing/2014/main" id="{48093466-7ADF-BB6D-8619-AF02FE485725}"/>
              </a:ext>
            </a:extLst>
          </p:cNvPr>
          <p:cNvSpPr/>
          <p:nvPr/>
        </p:nvSpPr>
        <p:spPr>
          <a:xfrm>
            <a:off x="892956" y="2501798"/>
            <a:ext cx="4698825" cy="600677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risksMeasures</a:t>
            </a: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
        <p:nvSpPr>
          <p:cNvPr id="19" name="Text 2">
            <a:extLst>
              <a:ext uri="{FF2B5EF4-FFF2-40B4-BE49-F238E27FC236}">
                <a16:creationId xmlns:a16="http://schemas.microsoft.com/office/drawing/2014/main" id="{FA88DFB7-F72E-3B59-EA98-69BF3C072C7F}"/>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5.9 Risks Measures</a:t>
            </a:r>
            <a:endParaRPr lang="en-US" sz="2800" dirty="0">
              <a:latin typeface="Titillium Web" panose="00000500000000000000" pitchFamily="2" charset="0"/>
            </a:endParaRPr>
          </a:p>
        </p:txBody>
      </p:sp>
      <p:grpSp>
        <p:nvGrpSpPr>
          <p:cNvPr id="4" name="Group 3">
            <a:extLst>
              <a:ext uri="{FF2B5EF4-FFF2-40B4-BE49-F238E27FC236}">
                <a16:creationId xmlns:a16="http://schemas.microsoft.com/office/drawing/2014/main" id="{552AA9A3-670B-85E7-1C96-E5B55CE7758A}"/>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1E1CA49B-647B-953C-6934-9BD3FEFF6D0B}"/>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8" name="Picture 7">
              <a:extLst>
                <a:ext uri="{FF2B5EF4-FFF2-40B4-BE49-F238E27FC236}">
                  <a16:creationId xmlns:a16="http://schemas.microsoft.com/office/drawing/2014/main" id="{1CE2D3F6-919B-771D-9A15-CF94AA61B5D5}"/>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0" name="Rectangle 9">
              <a:extLst>
                <a:ext uri="{FF2B5EF4-FFF2-40B4-BE49-F238E27FC236}">
                  <a16:creationId xmlns:a16="http://schemas.microsoft.com/office/drawing/2014/main" id="{B5C3AEF6-7423-19E1-1684-BDCB41DC16E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50342124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C5ACCB-4E98-A807-EA26-F1A489ECCDF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0C874B73-8030-9A29-CE37-8376852874F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8FE5223D-2A24-09D8-B164-3BC86005417E}"/>
              </a:ext>
            </a:extLst>
          </p:cNvPr>
          <p:cNvSpPr/>
          <p:nvPr/>
        </p:nvSpPr>
        <p:spPr>
          <a:xfrm>
            <a:off x="892956" y="2501799"/>
            <a:ext cx="4698825" cy="6681589"/>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{{sustainability}}</a:t>
            </a:r>
          </a:p>
          <a:p>
            <a:pPr>
              <a:lnSpc>
                <a:spcPts val="1600"/>
              </a:lnSpc>
              <a:spcBef>
                <a:spcPts val="600"/>
              </a:spcBef>
            </a:pPr>
            <a:endParaRPr lang="en-US" sz="1200" dirty="0">
              <a:solidFill>
                <a:srgbClr val="1D1D1D"/>
              </a:solidFill>
              <a:latin typeface="Titillium Web" panose="00000500000000000000" pitchFamily="2" charset="0"/>
              <a:ea typeface="Titillium Web" pitchFamily="34" charset="-122"/>
              <a:cs typeface="Titillium Web" pitchFamily="34" charset="-120"/>
            </a:endParaRPr>
          </a:p>
        </p:txBody>
      </p:sp>
      <p:sp>
        <p:nvSpPr>
          <p:cNvPr id="9" name="Text 1">
            <a:extLst>
              <a:ext uri="{FF2B5EF4-FFF2-40B4-BE49-F238E27FC236}">
                <a16:creationId xmlns:a16="http://schemas.microsoft.com/office/drawing/2014/main" id="{4CFC09C6-18D9-3A18-191B-C2420E2B051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C9F1B099-968E-DC74-98B0-695CA63E0E07}"/>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5.10 Sustainability </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88C4DF70-0A8E-CD16-A4CC-D9AF3AB6B74B}"/>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58</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2058F89D-2C4D-C531-74B2-2946E06C7F94}"/>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502B5060-C667-436A-84D1-C62F721CDD5B}"/>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FFD704B0-E132-D27B-B893-767A9702583C}"/>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442E67BF-1D3D-3A40-F299-45B76711D3B6}"/>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6BE9CEE9-6A3E-A7FC-9FFD-C00A35D0A56A}"/>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BAD1719F-1DD7-0E02-03BA-639042F961BF}"/>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08DC0879-6626-AD7E-E5FF-1F299448CD01}"/>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A291F0EA-5920-119C-086D-68A2A180263F}"/>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9C729454-7E82-4C2A-FA0B-3A3CC04A89D3}"/>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FF0536EA-5553-CFBF-9CC2-C423931C9523}"/>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78495433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88ABAE-9AD6-DFD4-CBB6-23AD15C032E1}"/>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322E4457-E514-4C86-AC62-2FC27FAF4683}"/>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40C4ECB9-1E4E-D08E-DA91-2B68123100B4}"/>
              </a:ext>
            </a:extLst>
          </p:cNvPr>
          <p:cNvPicPr>
            <a:picLocks noChangeAspect="1"/>
          </p:cNvPicPr>
          <p:nvPr/>
        </p:nvPicPr>
        <p:blipFill>
          <a:blip r:embed="rId3"/>
          <a:srcRect/>
          <a:stretch/>
        </p:blipFill>
        <p:spPr>
          <a:xfrm>
            <a:off x="0" y="4219575"/>
            <a:ext cx="7779210" cy="4076698"/>
          </a:xfrm>
          <a:prstGeom prst="rect">
            <a:avLst/>
          </a:prstGeom>
        </p:spPr>
      </p:pic>
      <p:pic>
        <p:nvPicPr>
          <p:cNvPr id="6" name="Image 4" descr="preencoded.png">
            <a:extLst>
              <a:ext uri="{FF2B5EF4-FFF2-40B4-BE49-F238E27FC236}">
                <a16:creationId xmlns:a16="http://schemas.microsoft.com/office/drawing/2014/main" id="{D0F02F37-B8B2-3D74-37AA-51F71D59C5A7}"/>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C5972F8F-E5AD-31EB-9B3C-5B5E6949EADA}"/>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D5BCB708-1B56-294B-4431-56240E07F4FD}"/>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CFC37544-C3F7-2AC3-F122-DB1EF186288A}"/>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 6</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Governance</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0845AD4D-8173-7BF4-FBA5-3BC11D350893}"/>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241FE452-8E2A-4A74-9F34-66A29FCC3A86}"/>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ext 3">
            <a:extLst>
              <a:ext uri="{FF2B5EF4-FFF2-40B4-BE49-F238E27FC236}">
                <a16:creationId xmlns:a16="http://schemas.microsoft.com/office/drawing/2014/main" id="{7873D94B-2885-8DB4-D08E-426270A823F6}"/>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a:t>
            </a:r>
            <a:r>
              <a:rPr lang="en-US" sz="1200" dirty="0" err="1">
                <a:solidFill>
                  <a:srgbClr val="000000"/>
                </a:solidFill>
                <a:latin typeface="Arimo" pitchFamily="34" charset="0"/>
                <a:ea typeface="Arimo" pitchFamily="34" charset="-122"/>
              </a:rPr>
              <a:t>emailAddress</a:t>
            </a:r>
            <a:r>
              <a:rPr lang="en-US" sz="1200" dirty="0">
                <a:solidFill>
                  <a:srgbClr val="000000"/>
                </a:solidFill>
                <a:latin typeface="Arimo" pitchFamily="34" charset="0"/>
                <a:ea typeface="Arimo" pitchFamily="34" charset="-122"/>
              </a:rPr>
              <a:t>}}</a:t>
            </a:r>
            <a:endParaRPr lang="en-US" sz="1200" dirty="0"/>
          </a:p>
        </p:txBody>
      </p:sp>
    </p:spTree>
    <p:extLst>
      <p:ext uri="{BB962C8B-B14F-4D97-AF65-F5344CB8AC3E}">
        <p14:creationId xmlns:p14="http://schemas.microsoft.com/office/powerpoint/2010/main" val="9674067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E11597-3309-3A5D-43C7-4DCD2843D58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57E3127C-86E6-3238-F9F2-AEE2E4A13F71}"/>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FE036824-2D83-9DBB-11D1-0A0575BDE569}"/>
              </a:ext>
            </a:extLst>
          </p:cNvPr>
          <p:cNvSpPr/>
          <p:nvPr/>
        </p:nvSpPr>
        <p:spPr>
          <a:xfrm>
            <a:off x="796962" y="2450908"/>
            <a:ext cx="4794819" cy="6292039"/>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{{introduction6}}</a:t>
            </a:r>
          </a:p>
        </p:txBody>
      </p:sp>
      <p:sp>
        <p:nvSpPr>
          <p:cNvPr id="9" name="Text 1">
            <a:extLst>
              <a:ext uri="{FF2B5EF4-FFF2-40B4-BE49-F238E27FC236}">
                <a16:creationId xmlns:a16="http://schemas.microsoft.com/office/drawing/2014/main" id="{EB9DFD0B-E443-9375-6A99-9EE3C2F4D8C4}"/>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ADA4B7D2-8FAA-9A81-1FFB-72C10AB9BBC4}"/>
              </a:ext>
            </a:extLst>
          </p:cNvPr>
          <p:cNvSpPr/>
          <p:nvPr/>
        </p:nvSpPr>
        <p:spPr>
          <a:xfrm>
            <a:off x="796962" y="1890712"/>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6.1 Introduction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A304509F-ABF7-3879-70C2-74042DC06717}"/>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60</a:t>
            </a: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5600A22F-5BDD-0480-1F9C-8D5AD2ECF5E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EE786C96-FD7D-F330-2E4A-6F2AE972F1E6}"/>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1AF91999-1F38-7796-C4EC-8DE4760C1706}"/>
              </a:ext>
            </a:extLst>
          </p:cNvPr>
          <p:cNvGrpSpPr/>
          <p:nvPr/>
        </p:nvGrpSpPr>
        <p:grpSpPr>
          <a:xfrm>
            <a:off x="5999045" y="7560097"/>
            <a:ext cx="1314450" cy="1449210"/>
            <a:chOff x="5999045" y="7407697"/>
            <a:chExt cx="1314450" cy="1449210"/>
          </a:xfrm>
        </p:grpSpPr>
        <p:sp>
          <p:nvSpPr>
            <p:cNvPr id="15" name="Text 4">
              <a:extLst>
                <a:ext uri="{FF2B5EF4-FFF2-40B4-BE49-F238E27FC236}">
                  <a16:creationId xmlns:a16="http://schemas.microsoft.com/office/drawing/2014/main" id="{DC8DCC63-30E0-B8A7-6CE1-A508736D404B}"/>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8C62B1C4-2296-EFD5-A868-4763939BF566}"/>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2" name="Flowchart: Connector 1">
            <a:extLst>
              <a:ext uri="{FF2B5EF4-FFF2-40B4-BE49-F238E27FC236}">
                <a16:creationId xmlns:a16="http://schemas.microsoft.com/office/drawing/2014/main" id="{B9CA12AC-601D-5D40-9F3B-B59E3705F973}"/>
              </a:ext>
            </a:extLst>
          </p:cNvPr>
          <p:cNvSpPr/>
          <p:nvPr/>
        </p:nvSpPr>
        <p:spPr>
          <a:xfrm>
            <a:off x="7044971" y="9333594"/>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E0B884D7-3008-C92B-082B-1031FB0EAEFA}"/>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AAA2BADB-7904-7996-5019-20338CD71B74}"/>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FF37867F-D40E-9DE5-84C4-3746AD95AA5B}"/>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64B461C6-669B-F867-FDEE-D8405D364603}"/>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611514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98320-49F4-5DD5-8AFE-309ED6FA26EA}"/>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A1C1F5E6-B334-F555-EA00-7305907B1BD7}"/>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01723B31-A300-698E-BCE9-33EDB9A46342}"/>
              </a:ext>
            </a:extLst>
          </p:cNvPr>
          <p:cNvSpPr/>
          <p:nvPr/>
        </p:nvSpPr>
        <p:spPr>
          <a:xfrm>
            <a:off x="807232" y="1911166"/>
            <a:ext cx="4956762" cy="317894"/>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Budget Overview</a:t>
            </a:r>
          </a:p>
        </p:txBody>
      </p:sp>
      <p:sp>
        <p:nvSpPr>
          <p:cNvPr id="7" name="Text 1">
            <a:extLst>
              <a:ext uri="{FF2B5EF4-FFF2-40B4-BE49-F238E27FC236}">
                <a16:creationId xmlns:a16="http://schemas.microsoft.com/office/drawing/2014/main" id="{1C8F7AD4-8960-96E0-1146-10E495E8AB99}"/>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0050A8B8-A62D-EB13-FC6B-6ED78F1EF1C8}"/>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3FDAA7E8-A028-B4AB-D5A1-819E5652607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2" name="Text 4">
            <a:extLst>
              <a:ext uri="{FF2B5EF4-FFF2-40B4-BE49-F238E27FC236}">
                <a16:creationId xmlns:a16="http://schemas.microsoft.com/office/drawing/2014/main" id="{E56A5A2A-0359-C651-ED22-888616492F1F}"/>
              </a:ext>
            </a:extLst>
          </p:cNvPr>
          <p:cNvSpPr/>
          <p:nvPr/>
        </p:nvSpPr>
        <p:spPr>
          <a:xfrm>
            <a:off x="796962" y="7285278"/>
            <a:ext cx="5581647" cy="285888"/>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A: </a:t>
            </a:r>
            <a:r>
              <a:rPr lang="en-US" sz="1425" dirty="0">
                <a:solidFill>
                  <a:srgbClr val="2B2B35"/>
                </a:solidFill>
                <a:latin typeface="Titillium Web" panose="00000500000000000000" pitchFamily="2" charset="0"/>
                <a:ea typeface="Roboto Condensed" pitchFamily="34" charset="-122"/>
                <a:cs typeface="Roboto Condensed" pitchFamily="34" charset="-120"/>
              </a:rPr>
              <a:t>Consolidated Budget Estimates by Domain (ZAR)</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EBF3E5B9-6D12-54EA-F645-5EA8AEF81489}"/>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sp>
        <p:nvSpPr>
          <p:cNvPr id="11" name="TextBox 10">
            <a:extLst>
              <a:ext uri="{FF2B5EF4-FFF2-40B4-BE49-F238E27FC236}">
                <a16:creationId xmlns:a16="http://schemas.microsoft.com/office/drawing/2014/main" id="{8876AEDD-E1D4-4878-252E-FCEBC71EBFFC}"/>
              </a:ext>
            </a:extLst>
          </p:cNvPr>
          <p:cNvSpPr txBox="1"/>
          <p:nvPr/>
        </p:nvSpPr>
        <p:spPr>
          <a:xfrm>
            <a:off x="720762" y="2544161"/>
            <a:ext cx="4956762" cy="292388"/>
          </a:xfrm>
          <a:prstGeom prst="rect">
            <a:avLst/>
          </a:prstGeom>
          <a:noFill/>
        </p:spPr>
        <p:txBody>
          <a:bodyPr wrap="square" rtlCol="0">
            <a:spAutoFit/>
          </a:bodyPr>
          <a:lstStyle/>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a:t>
            </a:r>
            <a:r>
              <a:rPr lang="en-US" sz="1200" dirty="0" err="1">
                <a:solidFill>
                  <a:srgbClr val="1D1D1D"/>
                </a:solidFill>
                <a:latin typeface="Titillium Web" pitchFamily="34" charset="0"/>
                <a:ea typeface="Titillium Web" pitchFamily="34" charset="-122"/>
                <a:cs typeface="Titillium Web" pitchFamily="34" charset="-120"/>
              </a:rPr>
              <a:t>budgetOverview</a:t>
            </a:r>
            <a:r>
              <a:rPr lang="en-US" sz="1200" dirty="0">
                <a:solidFill>
                  <a:srgbClr val="1D1D1D"/>
                </a:solidFill>
                <a:latin typeface="Titillium Web" pitchFamily="34" charset="0"/>
                <a:ea typeface="Titillium Web" pitchFamily="34" charset="-122"/>
                <a:cs typeface="Titillium Web" pitchFamily="34" charset="-120"/>
              </a:rPr>
              <a:t>}}</a:t>
            </a:r>
          </a:p>
        </p:txBody>
      </p:sp>
      <p:graphicFrame>
        <p:nvGraphicFramePr>
          <p:cNvPr id="15" name="Table 14">
            <a:extLst>
              <a:ext uri="{FF2B5EF4-FFF2-40B4-BE49-F238E27FC236}">
                <a16:creationId xmlns:a16="http://schemas.microsoft.com/office/drawing/2014/main" id="{F683DF55-83E4-942F-D2B7-9384F2D1771C}"/>
              </a:ext>
            </a:extLst>
          </p:cNvPr>
          <p:cNvGraphicFramePr>
            <a:graphicFrameLocks noGrp="1"/>
          </p:cNvGraphicFramePr>
          <p:nvPr>
            <p:extLst>
              <p:ext uri="{D42A27DB-BD31-4B8C-83A1-F6EECF244321}">
                <p14:modId xmlns:p14="http://schemas.microsoft.com/office/powerpoint/2010/main" val="3301291588"/>
              </p:ext>
            </p:extLst>
          </p:nvPr>
        </p:nvGraphicFramePr>
        <p:xfrm>
          <a:off x="796962" y="4295999"/>
          <a:ext cx="6177706" cy="2750237"/>
        </p:xfrm>
        <a:graphic>
          <a:graphicData uri="http://schemas.openxmlformats.org/drawingml/2006/table">
            <a:tbl>
              <a:tblPr firstRow="1" firstCol="1" bandRow="1">
                <a:tableStyleId>{7E9639D4-E3E2-4D34-9284-5A2195B3D0D7}</a:tableStyleId>
              </a:tblPr>
              <a:tblGrid>
                <a:gridCol w="3088853">
                  <a:extLst>
                    <a:ext uri="{9D8B030D-6E8A-4147-A177-3AD203B41FA5}">
                      <a16:colId xmlns:a16="http://schemas.microsoft.com/office/drawing/2014/main" val="3794249730"/>
                    </a:ext>
                  </a:extLst>
                </a:gridCol>
                <a:gridCol w="3088853">
                  <a:extLst>
                    <a:ext uri="{9D8B030D-6E8A-4147-A177-3AD203B41FA5}">
                      <a16:colId xmlns:a16="http://schemas.microsoft.com/office/drawing/2014/main" val="3596275774"/>
                    </a:ext>
                  </a:extLst>
                </a:gridCol>
              </a:tblGrid>
              <a:tr h="392891">
                <a:tc>
                  <a:txBody>
                    <a:bodyPr/>
                    <a:lstStyle/>
                    <a:p>
                      <a:pPr algn="l">
                        <a:lnSpc>
                          <a:spcPct val="115000"/>
                        </a:lnSpc>
                        <a:spcBef>
                          <a:spcPts val="1200"/>
                        </a:spcBef>
                        <a:spcAft>
                          <a:spcPts val="1000"/>
                        </a:spcAft>
                        <a:buNone/>
                      </a:pPr>
                      <a:r>
                        <a:rPr lang="en-US" sz="1200" kern="0" dirty="0">
                          <a:effectLst/>
                          <a:latin typeface="Titillium Web" panose="00000500000000000000" pitchFamily="2" charset="0"/>
                          <a:ea typeface="Aptos" panose="020B0004020202020204" pitchFamily="34" charset="0"/>
                          <a:cs typeface="Times New Roman" panose="02020603050405020304" pitchFamily="18" charset="0"/>
                        </a:rPr>
                        <a:t>D</a:t>
                      </a:r>
                      <a:r>
                        <a:rPr lang="en-ZA" sz="1200" kern="0" dirty="0">
                          <a:effectLst/>
                          <a:latin typeface="Titillium Web" panose="00000500000000000000" pitchFamily="2" charset="0"/>
                          <a:ea typeface="Aptos" panose="020B0004020202020204" pitchFamily="34" charset="0"/>
                          <a:cs typeface="Times New Roman" panose="02020603050405020304" pitchFamily="18" charset="0"/>
                        </a:rPr>
                        <a:t>omain </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1200"/>
                        </a:spcBef>
                        <a:spcAft>
                          <a:spcPts val="1000"/>
                        </a:spcAft>
                        <a:buNone/>
                      </a:pPr>
                      <a:r>
                        <a:rPr lang="en-US" sz="1200" kern="0" dirty="0">
                          <a:effectLst/>
                          <a:latin typeface="Titillium Web" panose="00000500000000000000" pitchFamily="2" charset="0"/>
                          <a:ea typeface="Aptos" panose="020B0004020202020204" pitchFamily="34" charset="0"/>
                          <a:cs typeface="Times New Roman" panose="02020603050405020304" pitchFamily="18" charset="0"/>
                        </a:rPr>
                        <a:t>E</a:t>
                      </a:r>
                      <a:r>
                        <a:rPr lang="en-ZA" sz="1200" kern="0" dirty="0">
                          <a:effectLst/>
                          <a:latin typeface="Titillium Web" panose="00000500000000000000" pitchFamily="2" charset="0"/>
                          <a:ea typeface="Aptos" panose="020B0004020202020204" pitchFamily="34" charset="0"/>
                          <a:cs typeface="Times New Roman" panose="02020603050405020304" pitchFamily="18" charset="0"/>
                        </a:rPr>
                        <a:t>stimated Budget Range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2455653681"/>
                  </a:ext>
                </a:extLst>
              </a:tr>
              <a:tr h="392891">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Financial Position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finPosition</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1633843"/>
                  </a:ext>
                </a:extLst>
              </a:tr>
              <a:tr h="392891">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IT Infrastructure</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itInfrastructure</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1890043"/>
                  </a:ext>
                </a:extLst>
              </a:tr>
              <a:tr h="392891">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Operational Capacity</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opCapacity</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9046591"/>
                  </a:ext>
                </a:extLst>
              </a:tr>
              <a:tr h="392891">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Market Position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a:t>
                      </a:r>
                      <a:r>
                        <a:rPr lang="en-US" sz="1200" u="none" strike="noStrike" cap="none" dirty="0" err="1">
                          <a:latin typeface="Titillium Web"/>
                          <a:ea typeface="Titillium Web"/>
                          <a:cs typeface="Titillium Web"/>
                          <a:sym typeface="Titillium Web"/>
                        </a:rPr>
                        <a:t>marPosition</a:t>
                      </a:r>
                      <a:r>
                        <a:rPr lang="en-US" sz="1200" u="none" strike="noStrike" cap="none" dirty="0">
                          <a:latin typeface="Titillium Web"/>
                          <a:ea typeface="Titillium Web"/>
                          <a:cs typeface="Titillium Web"/>
                          <a:sym typeface="Titillium Web"/>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77724360"/>
                  </a:ext>
                </a:extLst>
              </a:tr>
              <a:tr h="392891">
                <a:tc>
                  <a:txBody>
                    <a:bodyPr/>
                    <a:lstStyle/>
                    <a:p>
                      <a:pPr>
                        <a:lnSpc>
                          <a:spcPct val="115000"/>
                        </a:lnSpc>
                        <a:spcBef>
                          <a:spcPts val="1200"/>
                        </a:spcBef>
                        <a:spcAft>
                          <a:spcPts val="1000"/>
                        </a:spcAft>
                        <a:buNone/>
                      </a:pPr>
                      <a:r>
                        <a:rPr lang="en-ZA" sz="1100" kern="100" dirty="0">
                          <a:effectLst/>
                          <a:latin typeface="Titillium Web" panose="00000500000000000000" pitchFamily="2" charset="0"/>
                          <a:ea typeface="Aptos" panose="020B0004020202020204" pitchFamily="34" charset="0"/>
                          <a:cs typeface="Times New Roman" panose="02020603050405020304" pitchFamily="18" charset="0"/>
                        </a:rPr>
                        <a:t>Governance</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{{gov}}</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6372949"/>
                  </a:ext>
                </a:extLst>
              </a:tr>
              <a:tr h="392891">
                <a:tc>
                  <a:txBody>
                    <a:bodyPr/>
                    <a:lstStyle/>
                    <a:p>
                      <a:pPr>
                        <a:lnSpc>
                          <a:spcPct val="115000"/>
                        </a:lnSpc>
                        <a:spcBef>
                          <a:spcPts val="1200"/>
                        </a:spcBef>
                        <a:spcAft>
                          <a:spcPts val="1000"/>
                        </a:spcAft>
                        <a:buNone/>
                      </a:pPr>
                      <a:r>
                        <a:rPr lang="en-US" sz="1100" kern="100" dirty="0">
                          <a:effectLst/>
                          <a:latin typeface="Titillium Web" panose="00000500000000000000" pitchFamily="2" charset="0"/>
                          <a:ea typeface="Aptos" panose="020B0004020202020204" pitchFamily="34" charset="0"/>
                          <a:cs typeface="Times New Roman" panose="02020603050405020304" pitchFamily="18" charset="0"/>
                        </a:rPr>
                        <a:t>Total</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{{tot}}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65430223"/>
                  </a:ext>
                </a:extLst>
              </a:tr>
            </a:tbl>
          </a:graphicData>
        </a:graphic>
      </p:graphicFrame>
      <p:grpSp>
        <p:nvGrpSpPr>
          <p:cNvPr id="2" name="Group 1">
            <a:extLst>
              <a:ext uri="{FF2B5EF4-FFF2-40B4-BE49-F238E27FC236}">
                <a16:creationId xmlns:a16="http://schemas.microsoft.com/office/drawing/2014/main" id="{398746F9-FB71-406B-89E7-6625C399752A}"/>
              </a:ext>
            </a:extLst>
          </p:cNvPr>
          <p:cNvGrpSpPr/>
          <p:nvPr/>
        </p:nvGrpSpPr>
        <p:grpSpPr>
          <a:xfrm>
            <a:off x="5999045" y="7788697"/>
            <a:ext cx="1314450" cy="1449210"/>
            <a:chOff x="5999045" y="7407697"/>
            <a:chExt cx="1314450" cy="1449210"/>
          </a:xfrm>
        </p:grpSpPr>
        <p:sp>
          <p:nvSpPr>
            <p:cNvPr id="3" name="Text 4">
              <a:extLst>
                <a:ext uri="{FF2B5EF4-FFF2-40B4-BE49-F238E27FC236}">
                  <a16:creationId xmlns:a16="http://schemas.microsoft.com/office/drawing/2014/main" id="{A16238B6-779C-9A3A-524D-3984BEDBA6F7}"/>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4" name="Image 4" descr="preencoded.png">
              <a:extLst>
                <a:ext uri="{FF2B5EF4-FFF2-40B4-BE49-F238E27FC236}">
                  <a16:creationId xmlns:a16="http://schemas.microsoft.com/office/drawing/2014/main" id="{4D4A1051-E141-CC71-7238-4F5E21BC497D}"/>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14" name="TextBox 13">
            <a:extLst>
              <a:ext uri="{FF2B5EF4-FFF2-40B4-BE49-F238E27FC236}">
                <a16:creationId xmlns:a16="http://schemas.microsoft.com/office/drawing/2014/main" id="{9908F5D4-30FF-94D1-907E-818B00F1B728}"/>
              </a:ext>
            </a:extLst>
          </p:cNvPr>
          <p:cNvSpPr txBox="1"/>
          <p:nvPr/>
        </p:nvSpPr>
        <p:spPr>
          <a:xfrm>
            <a:off x="720763" y="7622499"/>
            <a:ext cx="5438738" cy="2139047"/>
          </a:xfrm>
          <a:prstGeom prst="rect">
            <a:avLst/>
          </a:prstGeom>
          <a:noFill/>
        </p:spPr>
        <p:txBody>
          <a:bodyPr wrap="square">
            <a:spAutoFit/>
          </a:bodyPr>
          <a:lstStyle/>
          <a:p>
            <a:pPr marL="0" marR="0" lvl="0" indent="0" algn="l" defTabSz="914400" rtl="0" eaLnBrk="1" fontAlgn="auto" latinLnBrk="0" hangingPunct="1">
              <a:lnSpc>
                <a:spcPts val="1600"/>
              </a:lnSpc>
              <a:spcBef>
                <a:spcPts val="60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Titillium Web" panose="00000500000000000000" pitchFamily="2" charset="0"/>
                <a:ea typeface="+mn-ea"/>
                <a:cs typeface="+mn-cs"/>
              </a:rPr>
              <a:t>{{</a:t>
            </a:r>
            <a:r>
              <a:rPr kumimoji="0" lang="en-US" sz="1200" b="0" i="0" u="none" strike="noStrike" kern="1200" cap="none" spc="0" normalizeH="0" baseline="0" noProof="0" dirty="0" err="1">
                <a:ln>
                  <a:noFill/>
                </a:ln>
                <a:solidFill>
                  <a:prstClr val="black"/>
                </a:solidFill>
                <a:effectLst/>
                <a:uLnTx/>
                <a:uFillTx/>
                <a:latin typeface="Titillium Web" panose="00000500000000000000" pitchFamily="2" charset="0"/>
                <a:ea typeface="+mn-ea"/>
                <a:cs typeface="+mn-cs"/>
              </a:rPr>
              <a:t>companyNameCaps</a:t>
            </a:r>
            <a:r>
              <a:rPr kumimoji="0" lang="en-US" sz="1200" b="0" i="0" u="none" strike="noStrike" kern="1200" cap="none" spc="0" normalizeH="0" baseline="0" noProof="0" dirty="0">
                <a:ln>
                  <a:noFill/>
                </a:ln>
                <a:solidFill>
                  <a:prstClr val="black"/>
                </a:solidFill>
                <a:effectLst/>
                <a:uLnTx/>
                <a:uFillTx/>
                <a:latin typeface="Titillium Web" panose="00000500000000000000" pitchFamily="2" charset="0"/>
                <a:ea typeface="+mn-ea"/>
                <a:cs typeface="+mn-cs"/>
              </a:rPr>
              <a:t>}}has earmarked R3.85 million for the Kasi Digital Connect 2026 Summit— a platform intended to expose 500 township entrepreneurs to the Kasi360 ecosystem and support 200 through a one-year programme. While the initiative reflects strong brand vision, this level of expenditure must be carefully reassessed given the organization’s current institutional maturity. Instead, we believe  that rebalancing investment toward core systems—such as IT infrastructure, governance, market positioning, and financial controls—will ensure that {{</a:t>
            </a:r>
            <a:r>
              <a:rPr kumimoji="0" lang="en-US" sz="1200" b="0" i="0" u="none" strike="noStrike" kern="1200" cap="none" spc="0" normalizeH="0" baseline="0" noProof="0" dirty="0" err="1">
                <a:ln>
                  <a:noFill/>
                </a:ln>
                <a:solidFill>
                  <a:prstClr val="black"/>
                </a:solidFill>
                <a:effectLst/>
                <a:uLnTx/>
                <a:uFillTx/>
                <a:latin typeface="Titillium Web" panose="00000500000000000000" pitchFamily="2" charset="0"/>
                <a:ea typeface="+mn-ea"/>
                <a:cs typeface="+mn-cs"/>
              </a:rPr>
              <a:t>companyNameCaps</a:t>
            </a:r>
            <a:r>
              <a:rPr kumimoji="0" lang="en-US" sz="1200" b="0" i="0" u="none" strike="noStrike" kern="1200" cap="none" spc="0" normalizeH="0" baseline="0" noProof="0" dirty="0">
                <a:ln>
                  <a:noFill/>
                </a:ln>
                <a:solidFill>
                  <a:prstClr val="black"/>
                </a:solidFill>
                <a:effectLst/>
                <a:uLnTx/>
                <a:uFillTx/>
                <a:latin typeface="Titillium Web" panose="00000500000000000000" pitchFamily="2" charset="0"/>
                <a:ea typeface="+mn-ea"/>
                <a:cs typeface="+mn-cs"/>
              </a:rPr>
              <a:t>}}can execute such programmes responsibly, credibly, and with lasting impact. Hence, we propose a more conservative budget as shown in Table 1 above. </a:t>
            </a:r>
          </a:p>
        </p:txBody>
      </p:sp>
      <p:grpSp>
        <p:nvGrpSpPr>
          <p:cNvPr id="10" name="Group 9">
            <a:extLst>
              <a:ext uri="{FF2B5EF4-FFF2-40B4-BE49-F238E27FC236}">
                <a16:creationId xmlns:a16="http://schemas.microsoft.com/office/drawing/2014/main" id="{05E4ACAB-FA36-7DD9-2BD3-665794A04EB9}"/>
              </a:ext>
            </a:extLst>
          </p:cNvPr>
          <p:cNvGrpSpPr/>
          <p:nvPr/>
        </p:nvGrpSpPr>
        <p:grpSpPr>
          <a:xfrm>
            <a:off x="5657974" y="1412484"/>
            <a:ext cx="1382886" cy="1387866"/>
            <a:chOff x="5591781" y="1412484"/>
            <a:chExt cx="1382886" cy="1387866"/>
          </a:xfrm>
        </p:grpSpPr>
        <p:sp>
          <p:nvSpPr>
            <p:cNvPr id="16" name="Rectangle 15">
              <a:extLst>
                <a:ext uri="{FF2B5EF4-FFF2-40B4-BE49-F238E27FC236}">
                  <a16:creationId xmlns:a16="http://schemas.microsoft.com/office/drawing/2014/main" id="{477AC9BF-05E7-8D00-C153-3CCE5323AD49}"/>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D20D7009-63F0-3BE9-8CA2-CB2380358827}"/>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2" name="Rectangle 21">
              <a:extLst>
                <a:ext uri="{FF2B5EF4-FFF2-40B4-BE49-F238E27FC236}">
                  <a16:creationId xmlns:a16="http://schemas.microsoft.com/office/drawing/2014/main" id="{DAAD8216-5BCC-A352-3D05-04E89D3FEC8D}"/>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8892528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A8E2D8-BE26-C42F-91CE-987CC3C18E47}"/>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3F1D096A-F839-DF95-E12F-B0EF603BF70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A2B99AB8-F313-ED32-066C-81AC2EB1598F}"/>
              </a:ext>
            </a:extLst>
          </p:cNvPr>
          <p:cNvSpPr/>
          <p:nvPr/>
        </p:nvSpPr>
        <p:spPr>
          <a:xfrm>
            <a:off x="895634" y="2524360"/>
            <a:ext cx="4696147" cy="6808797"/>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interventionDetails</a:t>
            </a: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
        <p:nvSpPr>
          <p:cNvPr id="9" name="Text 1">
            <a:extLst>
              <a:ext uri="{FF2B5EF4-FFF2-40B4-BE49-F238E27FC236}">
                <a16:creationId xmlns:a16="http://schemas.microsoft.com/office/drawing/2014/main" id="{F0C44333-4F3D-8938-91EE-DF2F8893865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90E2FDA-AF94-E982-A08A-5858548A0E7D}"/>
              </a:ext>
            </a:extLst>
          </p:cNvPr>
          <p:cNvSpPr/>
          <p:nvPr/>
        </p:nvSpPr>
        <p:spPr>
          <a:xfrm>
            <a:off x="796962" y="1850616"/>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6.2 Intervention Details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27DCB312-3782-21A4-6D2C-1964D2C1A475}"/>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61</a:t>
            </a:r>
            <a:endParaRPr lang="en-US" sz="1000" dirty="0">
              <a:latin typeface="Titillium Web" panose="00000500000000000000" pitchFamily="2" charset="0"/>
            </a:endParaRPr>
          </a:p>
        </p:txBody>
      </p:sp>
      <p:sp>
        <p:nvSpPr>
          <p:cNvPr id="12" name="Text 4">
            <a:extLst>
              <a:ext uri="{FF2B5EF4-FFF2-40B4-BE49-F238E27FC236}">
                <a16:creationId xmlns:a16="http://schemas.microsoft.com/office/drawing/2014/main" id="{5E3E8A66-6523-8132-99A1-2410BED3997D}"/>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89557848-8681-067B-C770-7830A0264566}"/>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C44DCA60-74A8-3B09-9F56-5741C1D7CC43}"/>
              </a:ext>
            </a:extLst>
          </p:cNvPr>
          <p:cNvGrpSpPr/>
          <p:nvPr/>
        </p:nvGrpSpPr>
        <p:grpSpPr>
          <a:xfrm>
            <a:off x="5999045" y="7883947"/>
            <a:ext cx="1314450" cy="1449210"/>
            <a:chOff x="5999045" y="7883947"/>
            <a:chExt cx="1314450" cy="1449210"/>
          </a:xfrm>
        </p:grpSpPr>
        <p:sp>
          <p:nvSpPr>
            <p:cNvPr id="15" name="Text 4">
              <a:extLst>
                <a:ext uri="{FF2B5EF4-FFF2-40B4-BE49-F238E27FC236}">
                  <a16:creationId xmlns:a16="http://schemas.microsoft.com/office/drawing/2014/main" id="{37CB29EB-A689-C1CE-A61A-77FF44B6D357}"/>
                </a:ext>
              </a:extLst>
            </p:cNvPr>
            <p:cNvSpPr/>
            <p:nvPr/>
          </p:nvSpPr>
          <p:spPr>
            <a:xfrm>
              <a:off x="5999045" y="84187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A904C29C-A61E-ED91-553A-5698B72ED56C}"/>
                </a:ext>
              </a:extLst>
            </p:cNvPr>
            <p:cNvPicPr>
              <a:picLocks noChangeAspect="1"/>
            </p:cNvPicPr>
            <p:nvPr/>
          </p:nvPicPr>
          <p:blipFill>
            <a:blip r:embed="rId4"/>
            <a:stretch>
              <a:fillRect/>
            </a:stretch>
          </p:blipFill>
          <p:spPr>
            <a:xfrm>
              <a:off x="6799145" y="7883947"/>
              <a:ext cx="514350" cy="400050"/>
            </a:xfrm>
            <a:prstGeom prst="rect">
              <a:avLst/>
            </a:prstGeom>
          </p:spPr>
        </p:pic>
      </p:grpSp>
      <p:sp>
        <p:nvSpPr>
          <p:cNvPr id="2" name="Flowchart: Connector 1">
            <a:extLst>
              <a:ext uri="{FF2B5EF4-FFF2-40B4-BE49-F238E27FC236}">
                <a16:creationId xmlns:a16="http://schemas.microsoft.com/office/drawing/2014/main" id="{B1244E83-23B9-4C5E-8816-63AD6E299328}"/>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AB803EAC-929D-02A9-969E-66489FB04877}"/>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0B3AC634-3739-4DA4-0CAD-65E7EB1B2AB5}"/>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EF4AF718-857D-FBE3-B468-8C950CA4045D}"/>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BB7E95DD-7FA6-60EA-C436-C31AD92D2491}"/>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56025120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BF070-40C3-1AE2-6376-45B0DEEC8F87}"/>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0EB69A12-0677-C154-4188-91B82295115F}"/>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D244B9A3-1BDB-3A98-4073-668DF7B9592C}"/>
              </a:ext>
            </a:extLst>
          </p:cNvPr>
          <p:cNvSpPr/>
          <p:nvPr/>
        </p:nvSpPr>
        <p:spPr>
          <a:xfrm>
            <a:off x="796963" y="2514598"/>
            <a:ext cx="4794818" cy="7044787"/>
          </a:xfrm>
          <a:prstGeom prst="rect">
            <a:avLst/>
          </a:prstGeom>
          <a:noFill/>
          <a:ln/>
        </p:spPr>
        <p:txBody>
          <a:bodyPr wrap="square" lIns="0" tIns="0" rIns="0" bIns="0" rtlCol="0" anchor="ctr"/>
          <a:lstStyle/>
          <a:p>
            <a:pPr>
              <a:lnSpc>
                <a:spcPts val="1600"/>
              </a:lnSpc>
              <a:spcBef>
                <a:spcPts val="600"/>
              </a:spcBef>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priorityJustification</a:t>
            </a:r>
            <a:r>
              <a:rPr lang="en-US" sz="1200" dirty="0">
                <a:solidFill>
                  <a:srgbClr val="1D1D1D"/>
                </a:solidFill>
                <a:latin typeface="Titillium Web" panose="00000500000000000000" pitchFamily="2" charset="0"/>
                <a:ea typeface="Titillium Web" pitchFamily="34" charset="-122"/>
                <a:cs typeface="Titillium Web" pitchFamily="34" charset="-120"/>
              </a:rPr>
              <a:t>}}</a:t>
            </a:r>
          </a:p>
          <a:p>
            <a:pPr algn="l">
              <a:lnSpc>
                <a:spcPts val="1600"/>
              </a:lnSpc>
              <a:spcBef>
                <a:spcPts val="600"/>
              </a:spcBef>
            </a:pPr>
            <a:r>
              <a:rPr lang="en-US" sz="1200" dirty="0">
                <a:solidFill>
                  <a:srgbClr val="1D1D1D"/>
                </a:solidFill>
                <a:latin typeface="Titillium Web" panose="00000500000000000000" pitchFamily="2" charset="0"/>
                <a:ea typeface="Titillium Web" pitchFamily="34" charset="-122"/>
                <a:cs typeface="Titillium Web" pitchFamily="34" charset="-120"/>
              </a:rPr>
              <a:t> </a:t>
            </a:r>
          </a:p>
        </p:txBody>
      </p:sp>
      <p:sp>
        <p:nvSpPr>
          <p:cNvPr id="9" name="Text 1">
            <a:extLst>
              <a:ext uri="{FF2B5EF4-FFF2-40B4-BE49-F238E27FC236}">
                <a16:creationId xmlns:a16="http://schemas.microsoft.com/office/drawing/2014/main" id="{BB25154B-7A08-E1D9-0EE1-540F59156FA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E21D6ADE-C6BF-6CF5-2DE9-747BC260ABE2}"/>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6.3 Priority Justification</a:t>
            </a:r>
          </a:p>
        </p:txBody>
      </p:sp>
      <p:sp>
        <p:nvSpPr>
          <p:cNvPr id="11" name="Text 3">
            <a:extLst>
              <a:ext uri="{FF2B5EF4-FFF2-40B4-BE49-F238E27FC236}">
                <a16:creationId xmlns:a16="http://schemas.microsoft.com/office/drawing/2014/main" id="{CF8D7E9E-67CD-A20B-A326-47782E6D0DBA}"/>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62</a:t>
            </a: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29E1BD89-8077-5167-BAD5-801FB43E2F65}"/>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8B536228-3F8C-C1A8-877C-597216F4F114}"/>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2846C1DE-12A1-C810-E18C-BE7CD3D81AA5}"/>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35CAF891-186B-9186-1824-EB6481A667A4}"/>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890DD5D1-9E20-E17D-83CE-16EB188D7616}"/>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2" name="Flowchart: Connector 1">
            <a:extLst>
              <a:ext uri="{FF2B5EF4-FFF2-40B4-BE49-F238E27FC236}">
                <a16:creationId xmlns:a16="http://schemas.microsoft.com/office/drawing/2014/main" id="{2D87A14B-8DAB-31BB-5AC8-D32ECE11FFD4}"/>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5BE9EE3D-C831-DFA1-8BE3-69A7FB763284}"/>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A87764E5-6957-DFB5-2348-5AD0BD9A1BC2}"/>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6" name="Picture 15">
              <a:extLst>
                <a:ext uri="{FF2B5EF4-FFF2-40B4-BE49-F238E27FC236}">
                  <a16:creationId xmlns:a16="http://schemas.microsoft.com/office/drawing/2014/main" id="{37805CE1-F748-7CF2-400F-26AEBB1590CA}"/>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7" name="Rectangle 16">
              <a:extLst>
                <a:ext uri="{FF2B5EF4-FFF2-40B4-BE49-F238E27FC236}">
                  <a16:creationId xmlns:a16="http://schemas.microsoft.com/office/drawing/2014/main" id="{BF1A6BB1-BA6A-CEE5-BB70-AC639A029586}"/>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93431635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CA616-7704-2B51-C154-2D37E7625F72}"/>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8D6B5FCD-2C0D-F64B-31C2-22D6B65C1366}"/>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7D3B0315-EAB6-DE35-BF5B-EAA5E2D1774F}"/>
              </a:ext>
            </a:extLst>
          </p:cNvPr>
          <p:cNvSpPr/>
          <p:nvPr/>
        </p:nvSpPr>
        <p:spPr>
          <a:xfrm>
            <a:off x="796962" y="2015228"/>
            <a:ext cx="4133226" cy="424335"/>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6.4 Budget Estimation</a:t>
            </a:r>
          </a:p>
        </p:txBody>
      </p:sp>
      <p:sp>
        <p:nvSpPr>
          <p:cNvPr id="7" name="Text 1">
            <a:extLst>
              <a:ext uri="{FF2B5EF4-FFF2-40B4-BE49-F238E27FC236}">
                <a16:creationId xmlns:a16="http://schemas.microsoft.com/office/drawing/2014/main" id="{049A0C78-3F79-C471-94D9-B1FBCD3A364F}"/>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957143DA-9D26-0940-847C-6F7862CC44EA}"/>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74DBB7FC-E502-8517-2D62-7E93997FAA71}"/>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2" name="Text 4">
            <a:extLst>
              <a:ext uri="{FF2B5EF4-FFF2-40B4-BE49-F238E27FC236}">
                <a16:creationId xmlns:a16="http://schemas.microsoft.com/office/drawing/2014/main" id="{2DD6F00B-2D16-92DB-897B-D3D422469439}"/>
              </a:ext>
            </a:extLst>
          </p:cNvPr>
          <p:cNvSpPr/>
          <p:nvPr/>
        </p:nvSpPr>
        <p:spPr>
          <a:xfrm>
            <a:off x="807233" y="7811914"/>
            <a:ext cx="5653970" cy="448165"/>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6: </a:t>
            </a:r>
            <a:r>
              <a:rPr lang="en-US" sz="1425" dirty="0">
                <a:solidFill>
                  <a:srgbClr val="2B2B35"/>
                </a:solidFill>
                <a:latin typeface="Titillium Web" panose="00000500000000000000" pitchFamily="2" charset="0"/>
                <a:ea typeface="Roboto Condensed" pitchFamily="34" charset="-122"/>
                <a:cs typeface="Roboto Condensed" pitchFamily="34" charset="-120"/>
              </a:rPr>
              <a:t>Financial Systems Assessment</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FE267679-3121-B254-CE5C-1D8592312A43}"/>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4" name="Table 13">
            <a:extLst>
              <a:ext uri="{FF2B5EF4-FFF2-40B4-BE49-F238E27FC236}">
                <a16:creationId xmlns:a16="http://schemas.microsoft.com/office/drawing/2014/main" id="{8189E4F6-3F0E-9B9A-A375-A1E0664D81DB}"/>
              </a:ext>
            </a:extLst>
          </p:cNvPr>
          <p:cNvGraphicFramePr>
            <a:graphicFrameLocks noGrp="1"/>
          </p:cNvGraphicFramePr>
          <p:nvPr>
            <p:extLst>
              <p:ext uri="{D42A27DB-BD31-4B8C-83A1-F6EECF244321}">
                <p14:modId xmlns:p14="http://schemas.microsoft.com/office/powerpoint/2010/main" val="4009848676"/>
              </p:ext>
            </p:extLst>
          </p:nvPr>
        </p:nvGraphicFramePr>
        <p:xfrm>
          <a:off x="796962" y="4259376"/>
          <a:ext cx="6516534" cy="3417778"/>
        </p:xfrm>
        <a:graphic>
          <a:graphicData uri="http://schemas.openxmlformats.org/drawingml/2006/table">
            <a:tbl>
              <a:tblPr firstRow="1" firstCol="1" bandRow="1">
                <a:tableStyleId>{7E9639D4-E3E2-4D34-9284-5A2195B3D0D7}</a:tableStyleId>
              </a:tblPr>
              <a:tblGrid>
                <a:gridCol w="3258267">
                  <a:extLst>
                    <a:ext uri="{9D8B030D-6E8A-4147-A177-3AD203B41FA5}">
                      <a16:colId xmlns:a16="http://schemas.microsoft.com/office/drawing/2014/main" val="2614702910"/>
                    </a:ext>
                  </a:extLst>
                </a:gridCol>
                <a:gridCol w="3258267">
                  <a:extLst>
                    <a:ext uri="{9D8B030D-6E8A-4147-A177-3AD203B41FA5}">
                      <a16:colId xmlns:a16="http://schemas.microsoft.com/office/drawing/2014/main" val="2490726485"/>
                    </a:ext>
                  </a:extLst>
                </a:gridCol>
              </a:tblGrid>
              <a:tr h="488254">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Intervention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Estimated Cost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3863859858"/>
                  </a:ext>
                </a:extLst>
              </a:tr>
              <a:tr h="488254">
                <a:tc>
                  <a:txBody>
                    <a:bodyPr/>
                    <a:lstStyle/>
                    <a:p>
                      <a:pPr>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Establish Governance Committee</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estGovComm</a:t>
                      </a:r>
                      <a:r>
                        <a:rPr lang="en-US" sz="1200" dirty="0">
                          <a:latin typeface="Titillium Web" panose="00000500000000000000" pitchFamily="2" charset="0"/>
                          <a:ea typeface="Arial" pitchFamily="34" charset="-122"/>
                          <a:cs typeface="Arial" pitchFamily="34" charset="-120"/>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8238273"/>
                  </a:ext>
                </a:extLst>
              </a:tr>
              <a:tr h="488254">
                <a:tc>
                  <a:txBody>
                    <a:bodyPr/>
                    <a:lstStyle/>
                    <a:p>
                      <a:pPr>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Finalize and Circulate Organizational Policies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finCirOrg</a:t>
                      </a:r>
                      <a:r>
                        <a:rPr lang="en-US" sz="1200" dirty="0">
                          <a:latin typeface="Titillium Web" panose="00000500000000000000" pitchFamily="2" charset="0"/>
                          <a:ea typeface="Arial" pitchFamily="34" charset="-122"/>
                          <a:cs typeface="Arial" pitchFamily="34" charset="-120"/>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7110045"/>
                  </a:ext>
                </a:extLst>
              </a:tr>
              <a:tr h="488254">
                <a:tc>
                  <a:txBody>
                    <a:bodyPr/>
                    <a:lstStyle/>
                    <a:p>
                      <a:pPr>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Develop Risk Management Framework</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devRisMan</a:t>
                      </a:r>
                      <a:r>
                        <a:rPr lang="en-US" sz="1200" dirty="0">
                          <a:latin typeface="Titillium Web" panose="00000500000000000000" pitchFamily="2" charset="0"/>
                          <a:ea typeface="Arial" pitchFamily="34" charset="-122"/>
                          <a:cs typeface="Arial" pitchFamily="34" charset="-120"/>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7738142"/>
                  </a:ext>
                </a:extLst>
              </a:tr>
              <a:tr h="488254">
                <a:tc>
                  <a:txBody>
                    <a:bodyPr/>
                    <a:lstStyle/>
                    <a:p>
                      <a:pPr>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Implement Compliance Monitoring System</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implComMon</a:t>
                      </a:r>
                      <a:r>
                        <a:rPr lang="en-US" sz="1200" dirty="0">
                          <a:latin typeface="Titillium Web" panose="00000500000000000000" pitchFamily="2" charset="0"/>
                          <a:ea typeface="Arial" pitchFamily="34" charset="-122"/>
                          <a:cs typeface="Arial" pitchFamily="34" charset="-120"/>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689709"/>
                  </a:ext>
                </a:extLst>
              </a:tr>
              <a:tr h="488254">
                <a:tc>
                  <a:txBody>
                    <a:bodyPr/>
                    <a:lstStyle/>
                    <a:p>
                      <a:pPr>
                        <a:lnSpc>
                          <a:spcPct val="115000"/>
                        </a:lnSpc>
                        <a:spcBef>
                          <a:spcPts val="1200"/>
                        </a:spcBef>
                        <a:spcAft>
                          <a:spcPts val="1000"/>
                        </a:spcAft>
                        <a:buNone/>
                      </a:pPr>
                      <a:r>
                        <a:rPr lang="en-ZA" sz="1200" kern="0" dirty="0">
                          <a:effectLst/>
                          <a:latin typeface="Titillium Web" panose="00000500000000000000" pitchFamily="2" charset="0"/>
                          <a:ea typeface="Times New Roman" panose="02020603050405020304" pitchFamily="18" charset="0"/>
                          <a:cs typeface="Times New Roman" panose="02020603050405020304" pitchFamily="18" charset="0"/>
                        </a:rPr>
                        <a:t>Create Governance Charter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creGovCha</a:t>
                      </a:r>
                      <a:r>
                        <a:rPr lang="en-US" sz="1200" dirty="0">
                          <a:latin typeface="Titillium Web" panose="00000500000000000000" pitchFamily="2" charset="0"/>
                          <a:ea typeface="Arial" pitchFamily="34" charset="-122"/>
                          <a:cs typeface="Arial" pitchFamily="34" charset="-120"/>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8875948"/>
                  </a:ext>
                </a:extLst>
              </a:tr>
              <a:tr h="488254">
                <a:tc>
                  <a:txBody>
                    <a:bodyPr/>
                    <a:lstStyle/>
                    <a:p>
                      <a:pPr>
                        <a:lnSpc>
                          <a:spcPct val="115000"/>
                        </a:lnSpc>
                        <a:spcBef>
                          <a:spcPts val="1200"/>
                        </a:spcBef>
                        <a:spcAft>
                          <a:spcPts val="1000"/>
                        </a:spcAft>
                        <a:buNone/>
                      </a:pPr>
                      <a:r>
                        <a:rPr lang="en-ZA" sz="1200" b="1" kern="0" dirty="0">
                          <a:effectLst/>
                          <a:latin typeface="Titillium Web" panose="00000500000000000000" pitchFamily="2" charset="0"/>
                          <a:ea typeface="Times New Roman" panose="02020603050405020304" pitchFamily="18" charset="0"/>
                          <a:cs typeface="Times New Roman" panose="02020603050405020304" pitchFamily="18" charset="0"/>
                        </a:rPr>
                        <a:t>Total (Governance Domain)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totGovDom</a:t>
                      </a:r>
                      <a:r>
                        <a:rPr lang="en-US" sz="1200" dirty="0">
                          <a:latin typeface="Titillium Web" panose="00000500000000000000" pitchFamily="2" charset="0"/>
                          <a:ea typeface="Arial" pitchFamily="34" charset="-122"/>
                          <a:cs typeface="Arial" pitchFamily="34" charset="-120"/>
                        </a:rPr>
                        <a:t>}}</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23882680"/>
                  </a:ext>
                </a:extLst>
              </a:tr>
            </a:tbl>
          </a:graphicData>
        </a:graphic>
      </p:graphicFrame>
      <p:sp>
        <p:nvSpPr>
          <p:cNvPr id="11" name="TextBox 10">
            <a:extLst>
              <a:ext uri="{FF2B5EF4-FFF2-40B4-BE49-F238E27FC236}">
                <a16:creationId xmlns:a16="http://schemas.microsoft.com/office/drawing/2014/main" id="{A2C0AFEE-9ABC-0A12-00AF-322A349B5386}"/>
              </a:ext>
            </a:extLst>
          </p:cNvPr>
          <p:cNvSpPr txBox="1"/>
          <p:nvPr/>
        </p:nvSpPr>
        <p:spPr>
          <a:xfrm>
            <a:off x="743732" y="2545491"/>
            <a:ext cx="4784550" cy="1523494"/>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budget estimates for governance interventions are based on prevailing consulting rates, facilitation services, and SME governance support tools in South Africa. The focus is on lean, one-time setup of oversight structures, policy institutionalization, and basic risk/compliance systems that internal teams can maintain thereafter. </a:t>
            </a:r>
            <a:r>
              <a:rPr lang="en-GB" sz="1200" dirty="0">
                <a:latin typeface="Titillium Web" panose="00000500000000000000" pitchFamily="2" charset="0"/>
              </a:rPr>
              <a:t>The budget that we propose for this Domain is </a:t>
            </a:r>
            <a:r>
              <a:rPr lang="en-US" sz="1200" dirty="0">
                <a:latin typeface="Titillium Web" panose="00000500000000000000" pitchFamily="2" charset="0"/>
                <a:ea typeface="Arial" pitchFamily="34" charset="-122"/>
                <a:cs typeface="Arial" pitchFamily="34" charset="-120"/>
              </a:rPr>
              <a:t>{{</a:t>
            </a:r>
            <a:r>
              <a:rPr lang="en-US" sz="1200" dirty="0" err="1">
                <a:latin typeface="Titillium Web" panose="00000500000000000000" pitchFamily="2" charset="0"/>
                <a:ea typeface="Arial" pitchFamily="34" charset="-122"/>
                <a:cs typeface="Arial" pitchFamily="34" charset="-120"/>
              </a:rPr>
              <a:t>govInter</a:t>
            </a:r>
            <a:r>
              <a:rPr lang="en-US" sz="1200" dirty="0">
                <a:latin typeface="Titillium Web" panose="00000500000000000000" pitchFamily="2" charset="0"/>
                <a:ea typeface="Arial" pitchFamily="34" charset="-122"/>
                <a:cs typeface="Arial" pitchFamily="34" charset="-120"/>
              </a:rPr>
              <a:t>}}</a:t>
            </a:r>
            <a:r>
              <a:rPr lang="en-GB" sz="1200" dirty="0">
                <a:latin typeface="Titillium Web" panose="00000500000000000000" pitchFamily="2" charset="0"/>
              </a:rPr>
              <a:t> broken down as follows:</a:t>
            </a:r>
            <a:endParaRPr lang="en-US" sz="1200" dirty="0">
              <a:latin typeface="Titillium Web" panose="00000500000000000000" pitchFamily="2" charset="0"/>
            </a:endParaRPr>
          </a:p>
        </p:txBody>
      </p:sp>
      <p:grpSp>
        <p:nvGrpSpPr>
          <p:cNvPr id="10" name="Group 9">
            <a:extLst>
              <a:ext uri="{FF2B5EF4-FFF2-40B4-BE49-F238E27FC236}">
                <a16:creationId xmlns:a16="http://schemas.microsoft.com/office/drawing/2014/main" id="{6E76561B-4C44-59D0-A99B-0864B1878FB1}"/>
              </a:ext>
            </a:extLst>
          </p:cNvPr>
          <p:cNvGrpSpPr/>
          <p:nvPr/>
        </p:nvGrpSpPr>
        <p:grpSpPr>
          <a:xfrm>
            <a:off x="5999045" y="7902997"/>
            <a:ext cx="1314450" cy="1449210"/>
            <a:chOff x="5999045" y="7407697"/>
            <a:chExt cx="1314450" cy="1449210"/>
          </a:xfrm>
        </p:grpSpPr>
        <p:sp>
          <p:nvSpPr>
            <p:cNvPr id="15" name="Text 4">
              <a:extLst>
                <a:ext uri="{FF2B5EF4-FFF2-40B4-BE49-F238E27FC236}">
                  <a16:creationId xmlns:a16="http://schemas.microsoft.com/office/drawing/2014/main" id="{9265D2A7-7973-5F2D-96C1-73E2FD351BCC}"/>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A8EB72BF-2E4A-3FD9-2E02-CF99905D761E}"/>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546EFBC7-C192-23CD-31AB-AF0D4904F0C9}"/>
              </a:ext>
            </a:extLst>
          </p:cNvPr>
          <p:cNvGrpSpPr/>
          <p:nvPr/>
        </p:nvGrpSpPr>
        <p:grpSpPr>
          <a:xfrm>
            <a:off x="5657974" y="1412484"/>
            <a:ext cx="1382886" cy="1387866"/>
            <a:chOff x="5591781" y="1412484"/>
            <a:chExt cx="1382886" cy="1387866"/>
          </a:xfrm>
        </p:grpSpPr>
        <p:sp>
          <p:nvSpPr>
            <p:cNvPr id="4" name="Rectangle 3">
              <a:extLst>
                <a:ext uri="{FF2B5EF4-FFF2-40B4-BE49-F238E27FC236}">
                  <a16:creationId xmlns:a16="http://schemas.microsoft.com/office/drawing/2014/main" id="{6FF53972-81C3-DC37-C521-C987916712D6}"/>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22A7482E-8ECC-DFEB-C7CD-219262FA98D2}"/>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72C3DBC3-938F-A5C5-BA58-48E7B0CF934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01245561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69581C-FE1F-89E9-7918-4BDE5AC14A89}"/>
            </a:ext>
          </a:extLst>
        </p:cNvPr>
        <p:cNvGrpSpPr/>
        <p:nvPr/>
      </p:nvGrpSpPr>
      <p:grpSpPr>
        <a:xfrm>
          <a:off x="0" y="0"/>
          <a:ext cx="0" cy="0"/>
          <a:chOff x="0" y="0"/>
          <a:chExt cx="0" cy="0"/>
        </a:xfrm>
      </p:grpSpPr>
      <p:pic>
        <p:nvPicPr>
          <p:cNvPr id="2" name="Image 2" descr="preencoded.png">
            <a:extLst>
              <a:ext uri="{FF2B5EF4-FFF2-40B4-BE49-F238E27FC236}">
                <a16:creationId xmlns:a16="http://schemas.microsoft.com/office/drawing/2014/main" id="{81B631AB-A2A2-048D-A8BD-235FADDF8930}"/>
              </a:ext>
            </a:extLst>
          </p:cNvPr>
          <p:cNvPicPr>
            <a:picLocks noChangeAspect="1"/>
          </p:cNvPicPr>
          <p:nvPr/>
        </p:nvPicPr>
        <p:blipFill>
          <a:blip r:embed="rId2"/>
          <a:stretch>
            <a:fillRect/>
          </a:stretch>
        </p:blipFill>
        <p:spPr>
          <a:xfrm>
            <a:off x="807232" y="1549479"/>
            <a:ext cx="85725" cy="981075"/>
          </a:xfrm>
          <a:prstGeom prst="rect">
            <a:avLst/>
          </a:prstGeom>
        </p:spPr>
      </p:pic>
      <p:pic>
        <p:nvPicPr>
          <p:cNvPr id="3" name="Image 3" descr="preencoded.png">
            <a:extLst>
              <a:ext uri="{FF2B5EF4-FFF2-40B4-BE49-F238E27FC236}">
                <a16:creationId xmlns:a16="http://schemas.microsoft.com/office/drawing/2014/main" id="{A790DA6A-9381-622F-9F21-3AD18E1ABB64}"/>
              </a:ext>
            </a:extLst>
          </p:cNvPr>
          <p:cNvPicPr>
            <a:picLocks noChangeAspect="1"/>
          </p:cNvPicPr>
          <p:nvPr/>
        </p:nvPicPr>
        <p:blipFill>
          <a:blip r:embed="rId3"/>
          <a:stretch>
            <a:fillRect/>
          </a:stretch>
        </p:blipFill>
        <p:spPr>
          <a:xfrm>
            <a:off x="796962" y="919932"/>
            <a:ext cx="6177705" cy="190500"/>
          </a:xfrm>
          <a:prstGeom prst="rect">
            <a:avLst/>
          </a:prstGeom>
        </p:spPr>
      </p:pic>
      <p:sp>
        <p:nvSpPr>
          <p:cNvPr id="4" name="Text 0">
            <a:extLst>
              <a:ext uri="{FF2B5EF4-FFF2-40B4-BE49-F238E27FC236}">
                <a16:creationId xmlns:a16="http://schemas.microsoft.com/office/drawing/2014/main" id="{DFD9595F-8C73-327C-0143-EFFF8FE8C81A}"/>
              </a:ext>
            </a:extLst>
          </p:cNvPr>
          <p:cNvSpPr/>
          <p:nvPr/>
        </p:nvSpPr>
        <p:spPr>
          <a:xfrm>
            <a:off x="966743" y="1728842"/>
            <a:ext cx="3676650" cy="76248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6.5 Budget Justification</a:t>
            </a:r>
          </a:p>
        </p:txBody>
      </p:sp>
      <p:sp>
        <p:nvSpPr>
          <p:cNvPr id="5" name="Text 1">
            <a:extLst>
              <a:ext uri="{FF2B5EF4-FFF2-40B4-BE49-F238E27FC236}">
                <a16:creationId xmlns:a16="http://schemas.microsoft.com/office/drawing/2014/main" id="{9343C80E-4877-00CB-B82A-40BBC9793DEA}"/>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6" name="Text 2">
            <a:extLst>
              <a:ext uri="{FF2B5EF4-FFF2-40B4-BE49-F238E27FC236}">
                <a16:creationId xmlns:a16="http://schemas.microsoft.com/office/drawing/2014/main" id="{937B9F4F-1D63-D837-4A70-E8A75CC30CA0}"/>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7" name="Text 3">
            <a:extLst>
              <a:ext uri="{FF2B5EF4-FFF2-40B4-BE49-F238E27FC236}">
                <a16:creationId xmlns:a16="http://schemas.microsoft.com/office/drawing/2014/main" id="{6DC2C25F-B3D5-02A5-3BC4-A49BD513BDB8}"/>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8" name="Text 5">
            <a:extLst>
              <a:ext uri="{FF2B5EF4-FFF2-40B4-BE49-F238E27FC236}">
                <a16:creationId xmlns:a16="http://schemas.microsoft.com/office/drawing/2014/main" id="{976CDEB0-9DC8-E2F4-D679-3C3146B34A68}"/>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9" name="Group 8">
            <a:extLst>
              <a:ext uri="{FF2B5EF4-FFF2-40B4-BE49-F238E27FC236}">
                <a16:creationId xmlns:a16="http://schemas.microsoft.com/office/drawing/2014/main" id="{BE7B3A03-3F2A-D40B-C197-43A511C683AC}"/>
              </a:ext>
            </a:extLst>
          </p:cNvPr>
          <p:cNvGrpSpPr/>
          <p:nvPr/>
        </p:nvGrpSpPr>
        <p:grpSpPr>
          <a:xfrm>
            <a:off x="256735" y="3363160"/>
            <a:ext cx="4979684" cy="6426898"/>
            <a:chOff x="1650861" y="1521118"/>
            <a:chExt cx="3318131" cy="6426898"/>
          </a:xfrm>
        </p:grpSpPr>
        <p:sp>
          <p:nvSpPr>
            <p:cNvPr id="15" name="Text 1">
              <a:extLst>
                <a:ext uri="{FF2B5EF4-FFF2-40B4-BE49-F238E27FC236}">
                  <a16:creationId xmlns:a16="http://schemas.microsoft.com/office/drawing/2014/main" id="{1DCD0A73-0FB7-6F7C-2DD9-D08BC1B0DAE4}"/>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16" name="Text 2">
              <a:extLst>
                <a:ext uri="{FF2B5EF4-FFF2-40B4-BE49-F238E27FC236}">
                  <a16:creationId xmlns:a16="http://schemas.microsoft.com/office/drawing/2014/main" id="{A978B748-5CC4-492C-6E13-8DE0C2E810C0}"/>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Establish Advisory Board </a:t>
              </a:r>
            </a:p>
          </p:txBody>
        </p:sp>
        <p:sp>
          <p:nvSpPr>
            <p:cNvPr id="17" name="Text 3">
              <a:extLst>
                <a:ext uri="{FF2B5EF4-FFF2-40B4-BE49-F238E27FC236}">
                  <a16:creationId xmlns:a16="http://schemas.microsoft.com/office/drawing/2014/main" id="{AF349D3B-17CD-60BC-E388-7B52B1B012D5}"/>
                </a:ext>
              </a:extLst>
            </p:cNvPr>
            <p:cNvSpPr/>
            <p:nvPr/>
          </p:nvSpPr>
          <p:spPr>
            <a:xfrm>
              <a:off x="2507686" y="1832909"/>
              <a:ext cx="2461306" cy="86937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advBoa</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advJust</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18" name="Text 4">
              <a:extLst>
                <a:ext uri="{FF2B5EF4-FFF2-40B4-BE49-F238E27FC236}">
                  <a16:creationId xmlns:a16="http://schemas.microsoft.com/office/drawing/2014/main" id="{71804FAB-039E-69A1-2C88-09BFDEE648ED}"/>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19" name="Text 5">
              <a:extLst>
                <a:ext uri="{FF2B5EF4-FFF2-40B4-BE49-F238E27FC236}">
                  <a16:creationId xmlns:a16="http://schemas.microsoft.com/office/drawing/2014/main" id="{7AD0A42A-8C79-56D4-6C35-D3012712752B}"/>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Finalize Organizational Policies </a:t>
              </a:r>
            </a:p>
          </p:txBody>
        </p:sp>
        <p:sp>
          <p:nvSpPr>
            <p:cNvPr id="20" name="Text 6">
              <a:extLst>
                <a:ext uri="{FF2B5EF4-FFF2-40B4-BE49-F238E27FC236}">
                  <a16:creationId xmlns:a16="http://schemas.microsoft.com/office/drawing/2014/main" id="{BE8EDA80-FCDB-1648-8F67-D7CF5F6FC1F0}"/>
                </a:ext>
              </a:extLst>
            </p:cNvPr>
            <p:cNvSpPr/>
            <p:nvPr/>
          </p:nvSpPr>
          <p:spPr>
            <a:xfrm>
              <a:off x="2507686" y="3237912"/>
              <a:ext cx="2329214" cy="759947"/>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orgPol</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OrgPolJust</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1" name="Text 7">
              <a:extLst>
                <a:ext uri="{FF2B5EF4-FFF2-40B4-BE49-F238E27FC236}">
                  <a16:creationId xmlns:a16="http://schemas.microsoft.com/office/drawing/2014/main" id="{70193D57-BF9C-9378-EAA6-E24AEFED494F}"/>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22" name="Text 8">
              <a:extLst>
                <a:ext uri="{FF2B5EF4-FFF2-40B4-BE49-F238E27FC236}">
                  <a16:creationId xmlns:a16="http://schemas.microsoft.com/office/drawing/2014/main" id="{3F11AF94-E201-23FF-3B8F-7B72ED4DF854}"/>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Develop Risk Register </a:t>
              </a:r>
            </a:p>
          </p:txBody>
        </p:sp>
        <p:sp>
          <p:nvSpPr>
            <p:cNvPr id="23" name="Text 9">
              <a:extLst>
                <a:ext uri="{FF2B5EF4-FFF2-40B4-BE49-F238E27FC236}">
                  <a16:creationId xmlns:a16="http://schemas.microsoft.com/office/drawing/2014/main" id="{053EEC26-755F-001F-70D0-55EC5297E7DD}"/>
                </a:ext>
              </a:extLst>
            </p:cNvPr>
            <p:cNvSpPr/>
            <p:nvPr/>
          </p:nvSpPr>
          <p:spPr>
            <a:xfrm>
              <a:off x="2507686" y="4556153"/>
              <a:ext cx="2329214"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devRisRes</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resJust</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4" name="Text 10">
              <a:extLst>
                <a:ext uri="{FF2B5EF4-FFF2-40B4-BE49-F238E27FC236}">
                  <a16:creationId xmlns:a16="http://schemas.microsoft.com/office/drawing/2014/main" id="{D81E02CF-91E6-6214-5504-5A2020A1460C}"/>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25" name="Text 11">
              <a:extLst>
                <a:ext uri="{FF2B5EF4-FFF2-40B4-BE49-F238E27FC236}">
                  <a16:creationId xmlns:a16="http://schemas.microsoft.com/office/drawing/2014/main" id="{BF2DCCEF-EE28-52C8-646F-D98801142FA8}"/>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Implement Compliance Monitoring </a:t>
              </a:r>
            </a:p>
          </p:txBody>
        </p:sp>
        <p:sp>
          <p:nvSpPr>
            <p:cNvPr id="26" name="Text 12">
              <a:extLst>
                <a:ext uri="{FF2B5EF4-FFF2-40B4-BE49-F238E27FC236}">
                  <a16:creationId xmlns:a16="http://schemas.microsoft.com/office/drawing/2014/main" id="{D1DCB70D-8B6D-41F8-0664-2C7F13177759}"/>
                </a:ext>
              </a:extLst>
            </p:cNvPr>
            <p:cNvSpPr/>
            <p:nvPr/>
          </p:nvSpPr>
          <p:spPr>
            <a:xfrm>
              <a:off x="2507686" y="5872871"/>
              <a:ext cx="2329214" cy="7758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a:t>
              </a:r>
              <a:r>
                <a:rPr lang="en-US" sz="1100" dirty="0">
                  <a:latin typeface="Titillium Web" panose="00000500000000000000" pitchFamily="2" charset="0"/>
                  <a:ea typeface="Arial" pitchFamily="34" charset="-122"/>
                  <a:cs typeface="Arial" pitchFamily="34" charset="-120"/>
                </a:rPr>
                <a:t>: {{</a:t>
              </a:r>
              <a:r>
                <a:rPr lang="en-US" sz="1100" dirty="0" err="1">
                  <a:latin typeface="Titillium Web" panose="00000500000000000000" pitchFamily="2" charset="0"/>
                  <a:ea typeface="Arial" pitchFamily="34" charset="-122"/>
                  <a:cs typeface="Arial" pitchFamily="34" charset="-120"/>
                </a:rPr>
                <a:t>implComMon</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ComMonJust</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sp>
          <p:nvSpPr>
            <p:cNvPr id="27" name="Text 13">
              <a:extLst>
                <a:ext uri="{FF2B5EF4-FFF2-40B4-BE49-F238E27FC236}">
                  <a16:creationId xmlns:a16="http://schemas.microsoft.com/office/drawing/2014/main" id="{2AAF3A3F-1A39-5205-D076-EFD47F32A1C5}"/>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28" name="Text 14">
              <a:extLst>
                <a:ext uri="{FF2B5EF4-FFF2-40B4-BE49-F238E27FC236}">
                  <a16:creationId xmlns:a16="http://schemas.microsoft.com/office/drawing/2014/main" id="{15CCEB40-1076-C069-DAFA-EFC04F7A388C}"/>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Create Governance Charter </a:t>
              </a:r>
            </a:p>
          </p:txBody>
        </p:sp>
        <p:sp>
          <p:nvSpPr>
            <p:cNvPr id="29" name="Text 15">
              <a:extLst>
                <a:ext uri="{FF2B5EF4-FFF2-40B4-BE49-F238E27FC236}">
                  <a16:creationId xmlns:a16="http://schemas.microsoft.com/office/drawing/2014/main" id="{245EA625-0E18-A531-F65F-B6000DDB97EF}"/>
                </a:ext>
              </a:extLst>
            </p:cNvPr>
            <p:cNvSpPr/>
            <p:nvPr/>
          </p:nvSpPr>
          <p:spPr>
            <a:xfrm>
              <a:off x="2507686" y="7189590"/>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Budget: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govCha</a:t>
              </a:r>
              <a:r>
                <a:rPr lang="en-US" sz="1100" dirty="0">
                  <a:latin typeface="Titillium Web" panose="00000500000000000000" pitchFamily="2" charset="0"/>
                  <a:ea typeface="Arial" pitchFamily="34" charset="-122"/>
                  <a:cs typeface="Arial" pitchFamily="34" charset="-120"/>
                </a:rPr>
                <a:t>}}</a:t>
              </a:r>
            </a:p>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a:t>
              </a:r>
              <a:r>
                <a:rPr lang="en-US" sz="1100" dirty="0" err="1">
                  <a:latin typeface="Titillium Web" panose="00000500000000000000" pitchFamily="2" charset="0"/>
                  <a:ea typeface="Arial" pitchFamily="34" charset="-122"/>
                  <a:cs typeface="Arial" pitchFamily="34" charset="-120"/>
                </a:rPr>
                <a:t>govJust</a:t>
              </a:r>
              <a:r>
                <a:rPr lang="en-US" sz="1100" dirty="0">
                  <a:latin typeface="Titillium Web" panose="00000500000000000000" pitchFamily="2" charset="0"/>
                  <a:ea typeface="Arial" pitchFamily="34" charset="-122"/>
                  <a:cs typeface="Arial" pitchFamily="34" charset="-120"/>
                </a:rPr>
                <a:t>}}</a:t>
              </a:r>
              <a:endParaRPr lang="en-US" sz="1100" dirty="0">
                <a:latin typeface="Titillium Web" panose="00000500000000000000" pitchFamily="2" charset="0"/>
              </a:endParaRPr>
            </a:p>
          </p:txBody>
        </p:sp>
      </p:grpSp>
      <p:sp>
        <p:nvSpPr>
          <p:cNvPr id="39" name="Text 1">
            <a:extLst>
              <a:ext uri="{FF2B5EF4-FFF2-40B4-BE49-F238E27FC236}">
                <a16:creationId xmlns:a16="http://schemas.microsoft.com/office/drawing/2014/main" id="{5A357738-C9C4-031F-A005-0F0F65808C1A}"/>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40" name="Rectangle 39">
            <a:extLst>
              <a:ext uri="{FF2B5EF4-FFF2-40B4-BE49-F238E27FC236}">
                <a16:creationId xmlns:a16="http://schemas.microsoft.com/office/drawing/2014/main" id="{E98FE6B2-DC44-981F-613A-A174A07F14AA}"/>
              </a:ext>
            </a:extLst>
          </p:cNvPr>
          <p:cNvSpPr/>
          <p:nvPr/>
        </p:nvSpPr>
        <p:spPr>
          <a:xfrm>
            <a:off x="5591781" y="3358037"/>
            <a:ext cx="1382886" cy="6447258"/>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1" name="TextBox 40">
            <a:extLst>
              <a:ext uri="{FF2B5EF4-FFF2-40B4-BE49-F238E27FC236}">
                <a16:creationId xmlns:a16="http://schemas.microsoft.com/office/drawing/2014/main" id="{DBCFC81A-88B3-7FCC-BCE0-4F6F24553703}"/>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Domain Budget = {{</a:t>
            </a:r>
            <a:r>
              <a:rPr lang="en-GB" sz="2800" b="1" dirty="0" err="1">
                <a:solidFill>
                  <a:schemeClr val="bg1"/>
                </a:solidFill>
                <a:latin typeface="Titillium Web" panose="00000500000000000000" pitchFamily="2" charset="0"/>
              </a:rPr>
              <a:t>comDomJust</a:t>
            </a:r>
            <a:r>
              <a:rPr lang="en-GB" sz="2800" b="1" dirty="0">
                <a:solidFill>
                  <a:schemeClr val="bg1"/>
                </a:solidFill>
                <a:latin typeface="Titillium Web" panose="00000500000000000000" pitchFamily="2" charset="0"/>
              </a:rPr>
              <a:t>}}</a:t>
            </a:r>
            <a:endParaRPr lang="en-ZA" sz="2800" b="1" dirty="0">
              <a:solidFill>
                <a:schemeClr val="bg1"/>
              </a:solidFill>
              <a:latin typeface="Titillium Web" panose="00000500000000000000" pitchFamily="2" charset="0"/>
            </a:endParaRPr>
          </a:p>
        </p:txBody>
      </p:sp>
      <p:sp>
        <p:nvSpPr>
          <p:cNvPr id="42" name="Rectangle 41">
            <a:extLst>
              <a:ext uri="{FF2B5EF4-FFF2-40B4-BE49-F238E27FC236}">
                <a16:creationId xmlns:a16="http://schemas.microsoft.com/office/drawing/2014/main" id="{A2B5C2BA-BDC6-B4E5-7029-09212A24BE65}"/>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Rectangle 56">
            <a:extLst>
              <a:ext uri="{FF2B5EF4-FFF2-40B4-BE49-F238E27FC236}">
                <a16:creationId xmlns:a16="http://schemas.microsoft.com/office/drawing/2014/main" id="{7CE68467-FA92-24EE-B0CA-54751F903490}"/>
              </a:ext>
            </a:extLst>
          </p:cNvPr>
          <p:cNvSpPr/>
          <p:nvPr/>
        </p:nvSpPr>
        <p:spPr>
          <a:xfrm>
            <a:off x="252603" y="3398071"/>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0" name="Rectangle 59">
            <a:extLst>
              <a:ext uri="{FF2B5EF4-FFF2-40B4-BE49-F238E27FC236}">
                <a16:creationId xmlns:a16="http://schemas.microsoft.com/office/drawing/2014/main" id="{8B46894C-B88D-8277-C052-9DD82438B45F}"/>
              </a:ext>
            </a:extLst>
          </p:cNvPr>
          <p:cNvSpPr/>
          <p:nvPr/>
        </p:nvSpPr>
        <p:spPr>
          <a:xfrm>
            <a:off x="252603" y="4698542"/>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3" name="Rectangle 62">
            <a:extLst>
              <a:ext uri="{FF2B5EF4-FFF2-40B4-BE49-F238E27FC236}">
                <a16:creationId xmlns:a16="http://schemas.microsoft.com/office/drawing/2014/main" id="{D086C0AC-8203-61D0-2E81-D6D7AF1715EF}"/>
              </a:ext>
            </a:extLst>
          </p:cNvPr>
          <p:cNvSpPr/>
          <p:nvPr/>
        </p:nvSpPr>
        <p:spPr>
          <a:xfrm>
            <a:off x="252603" y="5999014"/>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6" name="Rectangle 65">
            <a:extLst>
              <a:ext uri="{FF2B5EF4-FFF2-40B4-BE49-F238E27FC236}">
                <a16:creationId xmlns:a16="http://schemas.microsoft.com/office/drawing/2014/main" id="{51D0CDB4-DD8C-0B89-EE34-84A730B37D04}"/>
              </a:ext>
            </a:extLst>
          </p:cNvPr>
          <p:cNvSpPr/>
          <p:nvPr/>
        </p:nvSpPr>
        <p:spPr>
          <a:xfrm>
            <a:off x="257156" y="7313316"/>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9" name="Rectangle 68">
            <a:extLst>
              <a:ext uri="{FF2B5EF4-FFF2-40B4-BE49-F238E27FC236}">
                <a16:creationId xmlns:a16="http://schemas.microsoft.com/office/drawing/2014/main" id="{2152DBAB-F0F9-302A-ED97-7A83F7752736}"/>
              </a:ext>
            </a:extLst>
          </p:cNvPr>
          <p:cNvSpPr/>
          <p:nvPr/>
        </p:nvSpPr>
        <p:spPr>
          <a:xfrm>
            <a:off x="252603" y="8608000"/>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10" name="TextBox 9">
            <a:extLst>
              <a:ext uri="{FF2B5EF4-FFF2-40B4-BE49-F238E27FC236}">
                <a16:creationId xmlns:a16="http://schemas.microsoft.com/office/drawing/2014/main" id="{369416CF-E083-B500-11FD-91EF633634BE}"/>
              </a:ext>
            </a:extLst>
          </p:cNvPr>
          <p:cNvSpPr txBox="1"/>
          <p:nvPr/>
        </p:nvSpPr>
        <p:spPr>
          <a:xfrm>
            <a:off x="259114" y="3776051"/>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R120K</a:t>
            </a:r>
          </a:p>
        </p:txBody>
      </p:sp>
      <p:sp>
        <p:nvSpPr>
          <p:cNvPr id="11" name="TextBox 10">
            <a:extLst>
              <a:ext uri="{FF2B5EF4-FFF2-40B4-BE49-F238E27FC236}">
                <a16:creationId xmlns:a16="http://schemas.microsoft.com/office/drawing/2014/main" id="{46D240AD-AA5D-E63A-DD2C-A7B3A67C9C1A}"/>
              </a:ext>
            </a:extLst>
          </p:cNvPr>
          <p:cNvSpPr txBox="1"/>
          <p:nvPr/>
        </p:nvSpPr>
        <p:spPr>
          <a:xfrm>
            <a:off x="264118" y="5103560"/>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R180K</a:t>
            </a:r>
          </a:p>
        </p:txBody>
      </p:sp>
      <p:sp>
        <p:nvSpPr>
          <p:cNvPr id="12" name="TextBox 11">
            <a:extLst>
              <a:ext uri="{FF2B5EF4-FFF2-40B4-BE49-F238E27FC236}">
                <a16:creationId xmlns:a16="http://schemas.microsoft.com/office/drawing/2014/main" id="{7F5E0C53-8180-BBA6-6A75-11555DF90674}"/>
              </a:ext>
            </a:extLst>
          </p:cNvPr>
          <p:cNvSpPr txBox="1"/>
          <p:nvPr/>
        </p:nvSpPr>
        <p:spPr>
          <a:xfrm>
            <a:off x="258013" y="639371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R65K</a:t>
            </a:r>
          </a:p>
        </p:txBody>
      </p:sp>
      <p:sp>
        <p:nvSpPr>
          <p:cNvPr id="13" name="TextBox 12">
            <a:extLst>
              <a:ext uri="{FF2B5EF4-FFF2-40B4-BE49-F238E27FC236}">
                <a16:creationId xmlns:a16="http://schemas.microsoft.com/office/drawing/2014/main" id="{BECCDD4F-3D9D-3F78-E8AF-792D34C37D65}"/>
              </a:ext>
            </a:extLst>
          </p:cNvPr>
          <p:cNvSpPr txBox="1"/>
          <p:nvPr/>
        </p:nvSpPr>
        <p:spPr>
          <a:xfrm>
            <a:off x="259114" y="7700318"/>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R55K</a:t>
            </a:r>
          </a:p>
        </p:txBody>
      </p:sp>
      <p:sp>
        <p:nvSpPr>
          <p:cNvPr id="14" name="TextBox 13">
            <a:extLst>
              <a:ext uri="{FF2B5EF4-FFF2-40B4-BE49-F238E27FC236}">
                <a16:creationId xmlns:a16="http://schemas.microsoft.com/office/drawing/2014/main" id="{43716E8F-2B18-8AFA-37D0-CEE421EA49C7}"/>
              </a:ext>
            </a:extLst>
          </p:cNvPr>
          <p:cNvSpPr txBox="1"/>
          <p:nvPr/>
        </p:nvSpPr>
        <p:spPr>
          <a:xfrm>
            <a:off x="258461" y="899500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R75K</a:t>
            </a:r>
          </a:p>
        </p:txBody>
      </p:sp>
      <p:grpSp>
        <p:nvGrpSpPr>
          <p:cNvPr id="30" name="Group 29">
            <a:extLst>
              <a:ext uri="{FF2B5EF4-FFF2-40B4-BE49-F238E27FC236}">
                <a16:creationId xmlns:a16="http://schemas.microsoft.com/office/drawing/2014/main" id="{4F795FCA-9B6E-EB0F-7DF3-33D87B8D5ECB}"/>
              </a:ext>
            </a:extLst>
          </p:cNvPr>
          <p:cNvGrpSpPr/>
          <p:nvPr/>
        </p:nvGrpSpPr>
        <p:grpSpPr>
          <a:xfrm>
            <a:off x="5657974" y="1412484"/>
            <a:ext cx="1382886" cy="1387866"/>
            <a:chOff x="5591781" y="1412484"/>
            <a:chExt cx="1382886" cy="1387866"/>
          </a:xfrm>
        </p:grpSpPr>
        <p:sp>
          <p:nvSpPr>
            <p:cNvPr id="31" name="Rectangle 30">
              <a:extLst>
                <a:ext uri="{FF2B5EF4-FFF2-40B4-BE49-F238E27FC236}">
                  <a16:creationId xmlns:a16="http://schemas.microsoft.com/office/drawing/2014/main" id="{A3AEBB89-B5F0-9BCE-D02A-8E44B8153FC4}"/>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32" name="Picture 31">
              <a:extLst>
                <a:ext uri="{FF2B5EF4-FFF2-40B4-BE49-F238E27FC236}">
                  <a16:creationId xmlns:a16="http://schemas.microsoft.com/office/drawing/2014/main" id="{B6D84599-554F-612D-7B5A-16A427AA81B2}"/>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33" name="Rectangle 32">
              <a:extLst>
                <a:ext uri="{FF2B5EF4-FFF2-40B4-BE49-F238E27FC236}">
                  <a16:creationId xmlns:a16="http://schemas.microsoft.com/office/drawing/2014/main" id="{3988CD14-0806-E6A1-DBEE-066C2B20412D}"/>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38266192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42406C-FB1F-2233-F984-D7825DFF64D9}"/>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2FED3990-E144-E702-D7D7-4FB64D4A39F2}"/>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67C56576-C694-780B-D3D7-6971665EBFFB}"/>
              </a:ext>
            </a:extLst>
          </p:cNvPr>
          <p:cNvSpPr/>
          <p:nvPr/>
        </p:nvSpPr>
        <p:spPr>
          <a:xfrm>
            <a:off x="796963" y="2514599"/>
            <a:ext cx="4794817" cy="6859289"/>
          </a:xfrm>
          <a:prstGeom prst="rect">
            <a:avLst/>
          </a:prstGeom>
          <a:noFill/>
          <a:ln/>
        </p:spPr>
        <p:txBody>
          <a:bodyPr wrap="square" lIns="0" tIns="0" rIns="0" bIns="0" rtlCol="0" anchor="ctr"/>
          <a:lstStyle/>
          <a:p>
            <a:pPr algn="l">
              <a:lnSpc>
                <a:spcPts val="1600"/>
              </a:lnSpc>
              <a:spcBef>
                <a:spcPts val="600"/>
              </a:spcBef>
            </a:pPr>
            <a:endParaRPr lang="en-US" sz="1200" dirty="0">
              <a:solidFill>
                <a:srgbClr val="1D1D1D"/>
              </a:solidFill>
              <a:latin typeface="Titillium Web" panose="00000500000000000000" pitchFamily="2" charset="0"/>
              <a:ea typeface="Titillium Web" pitchFamily="34" charset="-122"/>
              <a:cs typeface="Titillium Web" pitchFamily="34" charset="-120"/>
            </a:endParaRPr>
          </a:p>
          <a:p>
            <a:pPr>
              <a:lnSpc>
                <a:spcPts val="1600"/>
              </a:lnSpc>
              <a:spcBef>
                <a:spcPts val="600"/>
              </a:spcBef>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returnOnInvestment</a:t>
            </a: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
        <p:nvSpPr>
          <p:cNvPr id="9" name="Text 1">
            <a:extLst>
              <a:ext uri="{FF2B5EF4-FFF2-40B4-BE49-F238E27FC236}">
                <a16:creationId xmlns:a16="http://schemas.microsoft.com/office/drawing/2014/main" id="{C27F4636-9476-1FBB-3A0A-161F26C5035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2485FFA6-CF4C-12FC-EDB0-5808CF1B95E1}"/>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6.6 Return on Investment</a:t>
            </a:r>
          </a:p>
        </p:txBody>
      </p:sp>
      <p:sp>
        <p:nvSpPr>
          <p:cNvPr id="11" name="Text 3">
            <a:extLst>
              <a:ext uri="{FF2B5EF4-FFF2-40B4-BE49-F238E27FC236}">
                <a16:creationId xmlns:a16="http://schemas.microsoft.com/office/drawing/2014/main" id="{37296336-01E2-55CF-991A-8A25305A6BA3}"/>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65</a:t>
            </a: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D5FBB695-082C-53E9-424D-A7AF98BE41F6}"/>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E30FBF7B-BF0D-B07B-8DD2-A40D352C52C6}"/>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F70004F2-0A7D-5076-D80B-E17994A2A88D}"/>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06FDA2D8-D715-0644-45FF-D37DD1E7FB3F}"/>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1EDD67E2-F645-198C-6C63-55F695B22805}"/>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2" name="Flowchart: Connector 1">
            <a:extLst>
              <a:ext uri="{FF2B5EF4-FFF2-40B4-BE49-F238E27FC236}">
                <a16:creationId xmlns:a16="http://schemas.microsoft.com/office/drawing/2014/main" id="{52616E8D-A497-8F11-A967-D954DAE7F7A5}"/>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9083D877-E629-D79A-7967-5BA2F11C5D07}"/>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77F90164-CA4A-3585-7681-666C55AE6BD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6" name="Picture 15">
              <a:extLst>
                <a:ext uri="{FF2B5EF4-FFF2-40B4-BE49-F238E27FC236}">
                  <a16:creationId xmlns:a16="http://schemas.microsoft.com/office/drawing/2014/main" id="{656B525F-B3F2-E8F5-29CE-BAA1A4C89241}"/>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7" name="Rectangle 16">
              <a:extLst>
                <a:ext uri="{FF2B5EF4-FFF2-40B4-BE49-F238E27FC236}">
                  <a16:creationId xmlns:a16="http://schemas.microsoft.com/office/drawing/2014/main" id="{93C82ED5-2DA8-192C-87BB-9A7C4AF2D1E3}"/>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7192518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BB9C0-6903-C8B7-C30C-6C8364F7326B}"/>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47E1CF7-3F21-F287-29CF-5EC4889FD93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544057E4-B81D-8976-B365-D065BD76D5BC}"/>
              </a:ext>
            </a:extLst>
          </p:cNvPr>
          <p:cNvSpPr/>
          <p:nvPr/>
        </p:nvSpPr>
        <p:spPr>
          <a:xfrm>
            <a:off x="892956" y="2501798"/>
            <a:ext cx="4698825" cy="6240809"/>
          </a:xfrm>
          <a:prstGeom prst="rect">
            <a:avLst/>
          </a:prstGeom>
          <a:noFill/>
          <a:ln/>
        </p:spPr>
        <p:txBody>
          <a:bodyPr wrap="square" lIns="0" tIns="0" rIns="0" bIns="0" rtlCol="0" anchor="ctr"/>
          <a:lstStyle/>
          <a:p>
            <a:pPr>
              <a:lnSpc>
                <a:spcPts val="1600"/>
              </a:lnSpc>
              <a:spcBef>
                <a:spcPts val="600"/>
              </a:spcBef>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implementationTimeline</a:t>
            </a: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
        <p:nvSpPr>
          <p:cNvPr id="9" name="Text 1">
            <a:extLst>
              <a:ext uri="{FF2B5EF4-FFF2-40B4-BE49-F238E27FC236}">
                <a16:creationId xmlns:a16="http://schemas.microsoft.com/office/drawing/2014/main" id="{C6D52538-0CBE-8813-3BF1-8F99A749F897}"/>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5586E63-8982-ACEE-17CD-2FAB818B4B79}"/>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6.7 Implementation Timeline</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E8A36755-D25F-B156-0EF9-13FE63E548DC}"/>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66</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BDDBA7EF-DE3C-5E29-4AEF-DC896C335049}"/>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A79C6AA5-BF8F-5C6D-440C-DE29E550A625}"/>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74D44C06-F833-C6D9-1F30-4E3C369DB730}"/>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DA85DC81-98E6-5952-4BFF-7B1D7E5258E5}"/>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32F369C0-E455-660B-41E7-3C11AD230993}"/>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5B86D7B1-A535-CE0F-CA57-12A08DEDD39A}"/>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A3D653ED-5EC0-77FA-6EFB-4925374990E2}"/>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210D89D2-18C3-6DDB-E958-3AA378E3C71E}"/>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6F63BBBC-770C-7987-6381-7F81BA6F7DCD}"/>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804923A5-71D2-D0A9-CA79-42A81E82CFB8}"/>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29140088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6212C4-4B9B-6B78-2760-E132E41080F5}"/>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4FA3ED34-59F4-0A16-8E8B-74FAB7EA9AF7}"/>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8C91E9EE-015E-975C-61BE-5EC9AEA7044E}"/>
              </a:ext>
            </a:extLst>
          </p:cNvPr>
          <p:cNvSpPr/>
          <p:nvPr/>
        </p:nvSpPr>
        <p:spPr>
          <a:xfrm>
            <a:off x="892956" y="2501797"/>
            <a:ext cx="4698825" cy="6144898"/>
          </a:xfrm>
          <a:prstGeom prst="rect">
            <a:avLst/>
          </a:prstGeom>
          <a:noFill/>
          <a:ln/>
        </p:spPr>
        <p:txBody>
          <a:bodyPr wrap="square" lIns="0" tIns="0" rIns="0" bIns="0" rtlCol="0" anchor="ctr"/>
          <a:lstStyle/>
          <a:p>
            <a:pPr>
              <a:lnSpc>
                <a:spcPts val="1600"/>
              </a:lnSpc>
              <a:spcBef>
                <a:spcPts val="600"/>
              </a:spcBef>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monitoringIndicators</a:t>
            </a: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
        <p:nvSpPr>
          <p:cNvPr id="9" name="Text 1">
            <a:extLst>
              <a:ext uri="{FF2B5EF4-FFF2-40B4-BE49-F238E27FC236}">
                <a16:creationId xmlns:a16="http://schemas.microsoft.com/office/drawing/2014/main" id="{BB894AF4-CA9E-96AF-835F-E163A8DBB7C6}"/>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F3A5AE84-CDCF-D482-8988-43A2765AFBE0}"/>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6.8 Monitoring Indicators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8D343793-A53B-22BD-2133-A7886BBCD8C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67</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0DB08184-4212-99E4-4DAB-498BA838826A}"/>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DF90D6F2-7DF5-CE5E-5943-0A578C40B0A8}"/>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8BE9A4FD-6BE2-6790-4A99-F709A9933EED}"/>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7EC27D0E-3AD6-6383-004C-824CF812E3B2}"/>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F2971AF2-D1F5-9280-EBC6-FFB993544302}"/>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E0A13C17-6914-1353-14B7-43FAD350BFB6}"/>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87C607CA-FF3E-23A4-A5D9-4B8046B95ACE}"/>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E5D3E98A-75E5-2741-B501-EEBA324A74AA}"/>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48074841-B01D-B73D-37DE-19910800345E}"/>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DD958BBE-D05E-44A4-06CD-16E88CA45113}"/>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01686344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BAD4D-5C4F-32D7-9303-E8F7DCF1611F}"/>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61339984-E007-EFAC-5A50-EB47B771EA0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3694826F-9498-F190-40FA-FDF4389380D4}"/>
              </a:ext>
            </a:extLst>
          </p:cNvPr>
          <p:cNvSpPr/>
          <p:nvPr/>
        </p:nvSpPr>
        <p:spPr>
          <a:xfrm>
            <a:off x="892956" y="2501797"/>
            <a:ext cx="4698825" cy="5516910"/>
          </a:xfrm>
          <a:prstGeom prst="rect">
            <a:avLst/>
          </a:prstGeom>
          <a:noFill/>
          <a:ln/>
        </p:spPr>
        <p:txBody>
          <a:bodyPr wrap="square" lIns="0" tIns="0" rIns="0" bIns="0" rtlCol="0" anchor="ctr"/>
          <a:lstStyle/>
          <a:p>
            <a:pPr>
              <a:lnSpc>
                <a:spcPts val="1600"/>
              </a:lnSpc>
              <a:spcBef>
                <a:spcPts val="600"/>
              </a:spcBef>
            </a:pPr>
            <a:r>
              <a:rPr lang="en-US" sz="1200" dirty="0">
                <a:solidFill>
                  <a:srgbClr val="1D1D1D"/>
                </a:solidFill>
                <a:latin typeface="Titillium Web" panose="00000500000000000000" pitchFamily="2" charset="0"/>
                <a:ea typeface="Titillium Web" pitchFamily="34" charset="-122"/>
                <a:cs typeface="Titillium Web" pitchFamily="34" charset="-120"/>
              </a:rPr>
              <a:t>{{</a:t>
            </a:r>
            <a:r>
              <a:rPr lang="en-US" sz="1200" dirty="0" err="1">
                <a:solidFill>
                  <a:srgbClr val="1D1D1D"/>
                </a:solidFill>
                <a:latin typeface="Titillium Web" panose="00000500000000000000" pitchFamily="2" charset="0"/>
                <a:ea typeface="Titillium Web" pitchFamily="34" charset="-122"/>
                <a:cs typeface="Titillium Web" pitchFamily="34" charset="-120"/>
              </a:rPr>
              <a:t>risksMeasures</a:t>
            </a:r>
            <a:r>
              <a:rPr lang="en-US" sz="1200" dirty="0">
                <a:solidFill>
                  <a:srgbClr val="1D1D1D"/>
                </a:solidFill>
                <a:latin typeface="Titillium Web" panose="00000500000000000000" pitchFamily="2" charset="0"/>
                <a:ea typeface="Titillium Web" pitchFamily="34" charset="-122"/>
                <a:cs typeface="Titillium Web" pitchFamily="34" charset="-120"/>
              </a:rPr>
              <a:t>}}</a:t>
            </a:r>
          </a:p>
        </p:txBody>
      </p:sp>
      <p:sp>
        <p:nvSpPr>
          <p:cNvPr id="9" name="Text 1">
            <a:extLst>
              <a:ext uri="{FF2B5EF4-FFF2-40B4-BE49-F238E27FC236}">
                <a16:creationId xmlns:a16="http://schemas.microsoft.com/office/drawing/2014/main" id="{EF9BA9B4-5CB5-647A-3B6A-25CAE83D841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0650F79-4501-B66C-28E3-027A5ACB0F9D}"/>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6.9 Risks Measures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B8A18FAB-2161-41EB-73EE-72F2878B4B8C}"/>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68</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2D842B47-70AE-F0BB-2176-A0014D1694F0}"/>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32636AD4-B2B2-9277-3D8C-B0BA7AD7298C}"/>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C48BB02D-641B-F120-1B49-583EB03DF179}"/>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56023353-2916-9018-E621-74D4F81C69D8}"/>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1E5854A0-121B-B75C-1231-6040E6DAFC37}"/>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BE2512FA-0404-1B3E-3B02-1F2AA91EE0EF}"/>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A84FF55D-8D3A-775E-18C4-7D015D3E3EB4}"/>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1F4DF1EE-DFE6-E787-B18E-0938259B5C74}"/>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2AC160C9-FD2F-C4D1-F246-0CACC1790B68}"/>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0E6444A0-8E5E-6D09-401C-6A33EBD035F2}"/>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77046721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C974F5-B638-0845-8A8D-6725ADBE4DF5}"/>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E6BDF016-2AF8-3CD7-AE2F-1B0B7F85E00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AADF159D-D984-EE70-2E68-D8F0BC472AC3}"/>
              </a:ext>
            </a:extLst>
          </p:cNvPr>
          <p:cNvSpPr/>
          <p:nvPr/>
        </p:nvSpPr>
        <p:spPr>
          <a:xfrm>
            <a:off x="892956" y="2501799"/>
            <a:ext cx="4698825" cy="6889852"/>
          </a:xfrm>
          <a:prstGeom prst="rect">
            <a:avLst/>
          </a:prstGeom>
          <a:noFill/>
          <a:ln/>
        </p:spPr>
        <p:txBody>
          <a:bodyPr wrap="square" lIns="0" tIns="0" rIns="0" bIns="0" rtlCol="0" anchor="ctr"/>
          <a:lstStyle/>
          <a:p>
            <a:pPr>
              <a:lnSpc>
                <a:spcPts val="1600"/>
              </a:lnSpc>
              <a:spcBef>
                <a:spcPts val="600"/>
              </a:spcBef>
            </a:pPr>
            <a:r>
              <a:rPr lang="en-US" sz="1200" dirty="0">
                <a:solidFill>
                  <a:srgbClr val="1D1D1D"/>
                </a:solidFill>
                <a:latin typeface="Titillium Web" panose="00000500000000000000" pitchFamily="2" charset="0"/>
                <a:ea typeface="Titillium Web" pitchFamily="34" charset="-122"/>
                <a:cs typeface="Titillium Web" pitchFamily="34" charset="-120"/>
              </a:rPr>
              <a:t>{{sustainability}}</a:t>
            </a:r>
          </a:p>
        </p:txBody>
      </p:sp>
      <p:sp>
        <p:nvSpPr>
          <p:cNvPr id="9" name="Text 1">
            <a:extLst>
              <a:ext uri="{FF2B5EF4-FFF2-40B4-BE49-F238E27FC236}">
                <a16:creationId xmlns:a16="http://schemas.microsoft.com/office/drawing/2014/main" id="{A3F3B6CA-1C1C-26E0-EA98-037AC8D9DF6C}"/>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t>
            </a:r>
            <a:r>
              <a:rPr lang="en-US" sz="1350" i="1" dirty="0" err="1">
                <a:solidFill>
                  <a:srgbClr val="1D1D1D"/>
                </a:solidFill>
                <a:latin typeface="Titillium Web" panose="00000500000000000000" pitchFamily="2" charset="0"/>
                <a:ea typeface="Titillium Web" pitchFamily="34" charset="-122"/>
                <a:cs typeface="Titillium Web" pitchFamily="34" charset="-120"/>
              </a:rPr>
              <a:t>currentMonthYear</a:t>
            </a:r>
            <a:r>
              <a:rPr lang="en-US" sz="1350" i="1" dirty="0">
                <a:solidFill>
                  <a:srgbClr val="1D1D1D"/>
                </a:solidFill>
                <a:latin typeface="Titillium Web" panose="00000500000000000000" pitchFamily="2" charset="0"/>
                <a:ea typeface="Titillium Web" pitchFamily="34" charset="-122"/>
                <a:cs typeface="Titillium Web" pitchFamily="34" charset="-120"/>
              </a:rPr>
              <a:t>}}</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001D800B-2E91-DDE2-849B-1FEA25F88570}"/>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6.10 Sustainability </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3B166E14-7D23-26B8-FDDA-3EC26EAFC6DF}"/>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69</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D622B746-636D-0BF6-BC45-D8248A269D4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30FC6372-73EF-E1E3-29C8-78A7D6D0E6B7}"/>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B6F522CD-B3CB-FD5D-1024-EDDAAF23F032}"/>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5289C8F3-F160-14A2-10F8-BAFB4B536E4E}"/>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CE496793-03A6-CE31-DA1C-8B1BDB44746F}"/>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18893663-D0D3-D406-E7DE-9BD7598B88F0}"/>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5216D8A8-8F37-750F-3666-35AD4527E714}"/>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223FE908-77D8-7E0A-301D-1C672F98A5D4}"/>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E2E99EE2-9F7E-CE7D-8A38-F1AC60B96997}"/>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F2330583-C8D7-9832-EDD5-663F271096C9}"/>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77334995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94675D-CA5A-6BCF-E201-632541FA05D2}"/>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B4AC0CF6-22BC-5643-CF1F-BC645E7BC4FA}"/>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7A871113-D2D4-AE7C-160B-D6C46B8E0507}"/>
              </a:ext>
            </a:extLst>
          </p:cNvPr>
          <p:cNvPicPr>
            <a:picLocks noChangeAspect="1"/>
          </p:cNvPicPr>
          <p:nvPr/>
        </p:nvPicPr>
        <p:blipFill>
          <a:blip r:embed="rId3"/>
          <a:srcRect/>
          <a:stretch/>
        </p:blipFill>
        <p:spPr>
          <a:xfrm>
            <a:off x="0" y="4219575"/>
            <a:ext cx="7779210" cy="4076698"/>
          </a:xfrm>
          <a:prstGeom prst="rect">
            <a:avLst/>
          </a:prstGeom>
        </p:spPr>
      </p:pic>
      <p:pic>
        <p:nvPicPr>
          <p:cNvPr id="6" name="Image 4" descr="preencoded.png">
            <a:extLst>
              <a:ext uri="{FF2B5EF4-FFF2-40B4-BE49-F238E27FC236}">
                <a16:creationId xmlns:a16="http://schemas.microsoft.com/office/drawing/2014/main" id="{C2F0AB1E-BD0D-D6C6-669F-BE77920E31B5}"/>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1DC89158-ADE7-F54C-3D6A-97F2CE96D878}"/>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3AB63ED4-3615-E579-D6B1-6E3E250EA2E8}"/>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502AD792-A3B8-9B95-7182-30B279BCE309}"/>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 7</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Conclusion</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659C6803-2D3E-385D-5D9F-AC16C082575E}"/>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013C992D-2959-952E-CD34-171AFD240862}"/>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ext 3">
            <a:extLst>
              <a:ext uri="{FF2B5EF4-FFF2-40B4-BE49-F238E27FC236}">
                <a16:creationId xmlns:a16="http://schemas.microsoft.com/office/drawing/2014/main" id="{C39876A2-BE51-C1C0-35FC-73A5466F159F}"/>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a:t>
            </a:r>
            <a:r>
              <a:rPr lang="en-US" sz="1200" dirty="0" err="1">
                <a:solidFill>
                  <a:srgbClr val="000000"/>
                </a:solidFill>
                <a:latin typeface="Arimo" pitchFamily="34" charset="0"/>
                <a:ea typeface="Arimo" pitchFamily="34" charset="-122"/>
              </a:rPr>
              <a:t>emailAddress</a:t>
            </a:r>
            <a:r>
              <a:rPr lang="en-US" sz="1200" dirty="0">
                <a:solidFill>
                  <a:srgbClr val="000000"/>
                </a:solidFill>
                <a:latin typeface="Arimo" pitchFamily="34" charset="0"/>
                <a:ea typeface="Arimo" pitchFamily="34" charset="-122"/>
              </a:rPr>
              <a:t>}}</a:t>
            </a:r>
            <a:endParaRPr lang="en-US" sz="1200" dirty="0"/>
          </a:p>
        </p:txBody>
      </p:sp>
    </p:spTree>
    <p:extLst>
      <p:ext uri="{BB962C8B-B14F-4D97-AF65-F5344CB8AC3E}">
        <p14:creationId xmlns:p14="http://schemas.microsoft.com/office/powerpoint/2010/main" val="24021090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3601D8-5D42-9E3D-E06D-98299BD0AC0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8317464B-ACF8-D82D-3176-B1E9C4DF407C}"/>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E0CDAC8D-D933-6B0D-F3C0-AF71EEED75C7}"/>
              </a:ext>
            </a:extLst>
          </p:cNvPr>
          <p:cNvSpPr/>
          <p:nvPr/>
        </p:nvSpPr>
        <p:spPr>
          <a:xfrm>
            <a:off x="807232" y="1836522"/>
            <a:ext cx="4641109" cy="555774"/>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Roadmap Overview</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F82741C8-DD31-4C92-B88E-1BCF3F555907}"/>
              </a:ext>
            </a:extLst>
          </p:cNvPr>
          <p:cNvSpPr/>
          <p:nvPr/>
        </p:nvSpPr>
        <p:spPr>
          <a:xfrm>
            <a:off x="796962" y="2484573"/>
            <a:ext cx="4794819" cy="6494327"/>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a:t>
            </a:r>
            <a:r>
              <a:rPr lang="en-US" sz="1200" dirty="0" err="1">
                <a:solidFill>
                  <a:srgbClr val="1D1D1D"/>
                </a:solidFill>
                <a:latin typeface="Titillium Web" pitchFamily="34" charset="0"/>
                <a:ea typeface="Titillium Web" pitchFamily="34" charset="-122"/>
                <a:cs typeface="Titillium Web" pitchFamily="34" charset="-120"/>
              </a:rPr>
              <a:t>roadmapOverview</a:t>
            </a:r>
            <a:r>
              <a:rPr lang="en-US" sz="1200" dirty="0">
                <a:solidFill>
                  <a:srgbClr val="1D1D1D"/>
                </a:solidFill>
                <a:latin typeface="Titillium Web" pitchFamily="34" charset="0"/>
                <a:ea typeface="Titillium Web" pitchFamily="34" charset="-122"/>
                <a:cs typeface="Titillium Web" pitchFamily="34" charset="-120"/>
              </a:rPr>
              <a:t>}}</a:t>
            </a:r>
          </a:p>
          <a:p>
            <a:pPr indent="0">
              <a:lnSpc>
                <a:spcPct val="79650"/>
              </a:lnSpc>
              <a:spcBef>
                <a:spcPts val="3000"/>
              </a:spcBef>
              <a:spcAft>
                <a:spcPts val="600"/>
              </a:spcAft>
              <a:buSzPct val="100000"/>
              <a:buNone/>
            </a:pPr>
            <a:r>
              <a:rPr lang="en-US" sz="2800" b="1" dirty="0">
                <a:solidFill>
                  <a:srgbClr val="1D1D1D"/>
                </a:solidFill>
                <a:latin typeface="Titillium Web" panose="00000500000000000000" pitchFamily="2" charset="0"/>
                <a:ea typeface="Sora" pitchFamily="34" charset="-122"/>
              </a:rPr>
              <a:t>Key Performance Indicators</a:t>
            </a:r>
          </a:p>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a:t>
            </a:r>
            <a:r>
              <a:rPr lang="en-US" sz="1200" dirty="0" err="1">
                <a:solidFill>
                  <a:srgbClr val="1D1D1D"/>
                </a:solidFill>
                <a:latin typeface="Titillium Web" pitchFamily="34" charset="0"/>
                <a:ea typeface="Titillium Web" pitchFamily="34" charset="-122"/>
                <a:cs typeface="Titillium Web" pitchFamily="34" charset="-120"/>
              </a:rPr>
              <a:t>keyPerformanceIndicators</a:t>
            </a:r>
            <a:r>
              <a:rPr lang="en-US" sz="1200" dirty="0">
                <a:solidFill>
                  <a:srgbClr val="1D1D1D"/>
                </a:solidFill>
                <a:latin typeface="Titillium Web" pitchFamily="34" charset="0"/>
                <a:ea typeface="Titillium Web" pitchFamily="34" charset="-122"/>
                <a:cs typeface="Titillium Web" pitchFamily="34" charset="-120"/>
              </a:rPr>
              <a:t>}}</a:t>
            </a:r>
          </a:p>
        </p:txBody>
      </p:sp>
      <p:sp>
        <p:nvSpPr>
          <p:cNvPr id="10" name="Text 2">
            <a:extLst>
              <a:ext uri="{FF2B5EF4-FFF2-40B4-BE49-F238E27FC236}">
                <a16:creationId xmlns:a16="http://schemas.microsoft.com/office/drawing/2014/main" id="{F8E90093-D94A-39D6-3880-17C215D6355E}"/>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02C05FCE-0F8E-06D3-4E35-EAEBF07FDA71}"/>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DB569DD8-92C1-931E-C7E8-E8B7F22EC6CE}"/>
              </a:ext>
            </a:extLst>
          </p:cNvPr>
          <p:cNvSpPr/>
          <p:nvPr/>
        </p:nvSpPr>
        <p:spPr>
          <a:xfrm>
            <a:off x="7223206" y="9559385"/>
            <a:ext cx="228600" cy="180975"/>
          </a:xfrm>
          <a:prstGeom prst="rect">
            <a:avLst/>
          </a:prstGeom>
          <a:noFill/>
          <a:ln/>
        </p:spPr>
        <p:txBody>
          <a:bodyPr wrap="square" lIns="0" tIns="0" rIns="0" bIns="0" rtlCol="0" anchor="ctr"/>
          <a:lstStyle/>
          <a:p>
            <a:pPr marL="0" indent="0" algn="l">
              <a:lnSpc>
                <a:spcPct val="79650"/>
              </a:lnSpc>
              <a:buNone/>
            </a:pP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DAB0B447-2BEB-F214-5CD2-F405299AD59D}"/>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02A37540-8D56-F234-B173-B9F1FC4C3C5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4B30AB99-8C76-5C5D-0283-8E4DBEA58F74}"/>
              </a:ext>
            </a:extLst>
          </p:cNvPr>
          <p:cNvGrpSpPr/>
          <p:nvPr/>
        </p:nvGrpSpPr>
        <p:grpSpPr>
          <a:xfrm>
            <a:off x="5999045" y="7407697"/>
            <a:ext cx="1314450" cy="1449210"/>
            <a:chOff x="5999045" y="7407697"/>
            <a:chExt cx="1314450" cy="1449210"/>
          </a:xfrm>
        </p:grpSpPr>
        <p:sp>
          <p:nvSpPr>
            <p:cNvPr id="16" name="Text 4">
              <a:extLst>
                <a:ext uri="{FF2B5EF4-FFF2-40B4-BE49-F238E27FC236}">
                  <a16:creationId xmlns:a16="http://schemas.microsoft.com/office/drawing/2014/main" id="{FB600C2C-D41D-BB72-E4F3-1F947C8554C1}"/>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1A19D34A-72FF-3A8D-2BBE-9F5FBC10AC81}"/>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15" name="Group 14">
            <a:extLst>
              <a:ext uri="{FF2B5EF4-FFF2-40B4-BE49-F238E27FC236}">
                <a16:creationId xmlns:a16="http://schemas.microsoft.com/office/drawing/2014/main" id="{8B722FC9-4238-CDB8-6059-3921DECA9FC9}"/>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A70175A1-2914-C277-4E5B-E76CA2F479D7}"/>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3" name="Picture 22">
              <a:extLst>
                <a:ext uri="{FF2B5EF4-FFF2-40B4-BE49-F238E27FC236}">
                  <a16:creationId xmlns:a16="http://schemas.microsoft.com/office/drawing/2014/main" id="{25C3E07F-CFA4-AA2B-B8DA-5568FAA5F693}"/>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4" name="Rectangle 23">
              <a:extLst>
                <a:ext uri="{FF2B5EF4-FFF2-40B4-BE49-F238E27FC236}">
                  <a16:creationId xmlns:a16="http://schemas.microsoft.com/office/drawing/2014/main" id="{B4B8E0E2-C556-89DA-BB78-2632302B528A}"/>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80004859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p:cNvPicPr>
            <a:picLocks noChangeAspect="1"/>
          </p:cNvPicPr>
          <p:nvPr/>
        </p:nvPicPr>
        <p:blipFill>
          <a:blip r:embed="rId4"/>
          <a:stretch>
            <a:fillRect/>
          </a:stretch>
        </p:blipFill>
        <p:spPr>
          <a:xfrm>
            <a:off x="796962" y="919932"/>
            <a:ext cx="6177705" cy="190500"/>
          </a:xfrm>
          <a:prstGeom prst="rect">
            <a:avLst/>
          </a:prstGeom>
        </p:spPr>
      </p:pic>
      <p:pic>
        <p:nvPicPr>
          <p:cNvPr id="6" name="Image 4" descr="preencoded.png"/>
          <p:cNvPicPr>
            <a:picLocks noChangeAspect="1"/>
          </p:cNvPicPr>
          <p:nvPr/>
        </p:nvPicPr>
        <p:blipFill>
          <a:blip r:embed="rId5"/>
          <a:stretch>
            <a:fillRect/>
          </a:stretch>
        </p:blipFill>
        <p:spPr>
          <a:xfrm>
            <a:off x="6580737" y="5066386"/>
            <a:ext cx="514350" cy="400050"/>
          </a:xfrm>
          <a:prstGeom prst="rect">
            <a:avLst/>
          </a:prstGeom>
        </p:spPr>
      </p:pic>
      <p:sp>
        <p:nvSpPr>
          <p:cNvPr id="7" name="Text 0"/>
          <p:cNvSpPr/>
          <p:nvPr/>
        </p:nvSpPr>
        <p:spPr>
          <a:xfrm>
            <a:off x="804094" y="2493915"/>
            <a:ext cx="4752291" cy="7147390"/>
          </a:xfrm>
          <a:prstGeom prst="rect">
            <a:avLst/>
          </a:prstGeom>
          <a:noFill/>
          <a:ln/>
        </p:spPr>
        <p:txBody>
          <a:bodyPr wrap="square" lIns="0" tIns="0" rIns="0" bIns="0" rtlCol="0" anchor="ctr"/>
          <a:lstStyle/>
          <a:p>
            <a:pPr>
              <a:lnSpc>
                <a:spcPts val="1600"/>
              </a:lnSpc>
              <a:spcBef>
                <a:spcPts val="600"/>
              </a:spcBef>
            </a:pPr>
            <a:r>
              <a:rPr lang="en-US" sz="1200">
                <a:solidFill>
                  <a:srgbClr val="1D1D1D"/>
                </a:solidFill>
                <a:latin typeface="Titillium Web" panose="00000500000000000000" pitchFamily="2" charset="0"/>
                <a:ea typeface="Titillium Web" pitchFamily="34" charset="-122"/>
                <a:cs typeface="Titillium Web" pitchFamily="34" charset="-120"/>
              </a:rPr>
              <a:t>{{conclusion</a:t>
            </a:r>
            <a:r>
              <a:rPr lang="en-US" sz="1200" dirty="0">
                <a:solidFill>
                  <a:srgbClr val="1D1D1D"/>
                </a:solidFill>
                <a:latin typeface="Titillium Web" panose="00000500000000000000" pitchFamily="2" charset="0"/>
                <a:ea typeface="Titillium Web" pitchFamily="34" charset="-122"/>
                <a:cs typeface="Titillium Web" pitchFamily="34" charset="-120"/>
              </a:rPr>
              <a:t>}}</a:t>
            </a:r>
          </a:p>
          <a:p>
            <a:pPr marL="0" indent="0">
              <a:lnSpc>
                <a:spcPts val="1600"/>
              </a:lnSpc>
              <a:spcBef>
                <a:spcPts val="600"/>
              </a:spcBef>
              <a:buNone/>
            </a:pPr>
            <a:endParaRPr lang="en-US" sz="1200" dirty="0">
              <a:latin typeface="Titillium Web" panose="00000500000000000000" pitchFamily="2" charset="0"/>
            </a:endParaRPr>
          </a:p>
        </p:txBody>
      </p:sp>
      <p:sp>
        <p:nvSpPr>
          <p:cNvPr id="8" name="Text 1"/>
          <p:cNvSpPr/>
          <p:nvPr/>
        </p:nvSpPr>
        <p:spPr>
          <a:xfrm>
            <a:off x="796962" y="1865021"/>
            <a:ext cx="3733800" cy="457200"/>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7. Conclusion </a:t>
            </a:r>
            <a:endParaRPr lang="en-US" sz="2800" dirty="0">
              <a:latin typeface="Titillium Web" panose="00000500000000000000" pitchFamily="2" charset="0"/>
            </a:endParaRPr>
          </a:p>
        </p:txBody>
      </p:sp>
      <p:sp>
        <p:nvSpPr>
          <p:cNvPr id="10" name="Text 2"/>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rPr>
              <a:t>Growth Plan Analysis</a:t>
            </a:r>
            <a:endParaRPr lang="en-US" sz="1350" dirty="0"/>
          </a:p>
        </p:txBody>
      </p:sp>
      <p:sp>
        <p:nvSpPr>
          <p:cNvPr id="11" name="Text 3"/>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2" name="Text 4"/>
          <p:cNvSpPr/>
          <p:nvPr/>
        </p:nvSpPr>
        <p:spPr>
          <a:xfrm>
            <a:off x="5678538" y="5534587"/>
            <a:ext cx="1314450" cy="914400"/>
          </a:xfrm>
          <a:prstGeom prst="rect">
            <a:avLst/>
          </a:prstGeom>
          <a:noFill/>
          <a:ln/>
        </p:spPr>
        <p:txBody>
          <a:bodyPr wrap="square" lIns="0" tIns="0" rIns="0" bIns="0" rtlCol="0" anchor="ctr"/>
          <a:lstStyle/>
          <a:p>
            <a:pPr marL="0" indent="0" algn="r">
              <a:lnSpc>
                <a:spcPct val="105600"/>
              </a:lnSpc>
              <a:buNone/>
            </a:pPr>
            <a:r>
              <a:rPr lang="en-US" sz="1500" b="1" dirty="0">
                <a:solidFill>
                  <a:srgbClr val="FFFFFF"/>
                </a:solidFill>
                <a:latin typeface="Poppins" pitchFamily="34" charset="0"/>
                <a:ea typeface="Poppins" pitchFamily="34" charset="-122"/>
                <a:cs typeface="Poppins" pitchFamily="34" charset="-120"/>
              </a:rPr>
              <a:t>Thank you for your interest!</a:t>
            </a:r>
            <a:endParaRPr lang="en-US" sz="1500" dirty="0"/>
          </a:p>
        </p:txBody>
      </p:sp>
      <p:grpSp>
        <p:nvGrpSpPr>
          <p:cNvPr id="20" name="Group 19">
            <a:extLst>
              <a:ext uri="{FF2B5EF4-FFF2-40B4-BE49-F238E27FC236}">
                <a16:creationId xmlns:a16="http://schemas.microsoft.com/office/drawing/2014/main" id="{F7471CAB-7FA1-93DE-09B5-6B5745740574}"/>
              </a:ext>
            </a:extLst>
          </p:cNvPr>
          <p:cNvGrpSpPr/>
          <p:nvPr/>
        </p:nvGrpSpPr>
        <p:grpSpPr>
          <a:xfrm>
            <a:off x="5999045" y="7407697"/>
            <a:ext cx="1314450" cy="1449210"/>
            <a:chOff x="5999045" y="7407697"/>
            <a:chExt cx="1314450" cy="1449210"/>
          </a:xfrm>
        </p:grpSpPr>
        <p:sp>
          <p:nvSpPr>
            <p:cNvPr id="21" name="Text 4">
              <a:extLst>
                <a:ext uri="{FF2B5EF4-FFF2-40B4-BE49-F238E27FC236}">
                  <a16:creationId xmlns:a16="http://schemas.microsoft.com/office/drawing/2014/main" id="{D26A09D3-AA9B-483C-8ED0-A48393741A62}"/>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22" name="Image 4" descr="preencoded.png">
              <a:extLst>
                <a:ext uri="{FF2B5EF4-FFF2-40B4-BE49-F238E27FC236}">
                  <a16:creationId xmlns:a16="http://schemas.microsoft.com/office/drawing/2014/main" id="{C246CDC5-D34A-3024-5EEE-60EBE8BB3000}"/>
                </a:ext>
              </a:extLst>
            </p:cNvPr>
            <p:cNvPicPr>
              <a:picLocks noChangeAspect="1"/>
            </p:cNvPicPr>
            <p:nvPr/>
          </p:nvPicPr>
          <p:blipFill>
            <a:blip r:embed="rId6"/>
            <a:stretch>
              <a:fillRect/>
            </a:stretch>
          </p:blipFill>
          <p:spPr>
            <a:xfrm>
              <a:off x="6799145" y="7407697"/>
              <a:ext cx="514350" cy="400050"/>
            </a:xfrm>
            <a:prstGeom prst="rect">
              <a:avLst/>
            </a:prstGeom>
          </p:spPr>
        </p:pic>
      </p:grpSp>
      <p:grpSp>
        <p:nvGrpSpPr>
          <p:cNvPr id="3" name="Group 2">
            <a:extLst>
              <a:ext uri="{FF2B5EF4-FFF2-40B4-BE49-F238E27FC236}">
                <a16:creationId xmlns:a16="http://schemas.microsoft.com/office/drawing/2014/main" id="{8721BF7C-63E4-2DAD-BEC9-ACE8031B6EEE}"/>
              </a:ext>
            </a:extLst>
          </p:cNvPr>
          <p:cNvGrpSpPr/>
          <p:nvPr/>
        </p:nvGrpSpPr>
        <p:grpSpPr>
          <a:xfrm>
            <a:off x="5657974" y="1412484"/>
            <a:ext cx="1382886" cy="1387866"/>
            <a:chOff x="5591781" y="1412484"/>
            <a:chExt cx="1382886" cy="1387866"/>
          </a:xfrm>
        </p:grpSpPr>
        <p:sp>
          <p:nvSpPr>
            <p:cNvPr id="4" name="Rectangle 3">
              <a:extLst>
                <a:ext uri="{FF2B5EF4-FFF2-40B4-BE49-F238E27FC236}">
                  <a16:creationId xmlns:a16="http://schemas.microsoft.com/office/drawing/2014/main" id="{DAA5664D-3F5B-A2FD-D7A3-B9F6E54F2650}"/>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9" name="Picture 8">
              <a:extLst>
                <a:ext uri="{FF2B5EF4-FFF2-40B4-BE49-F238E27FC236}">
                  <a16:creationId xmlns:a16="http://schemas.microsoft.com/office/drawing/2014/main" id="{1ED3B7EC-863D-3110-C497-B834232DB70D}"/>
                </a:ext>
              </a:extLst>
            </p:cNvPr>
            <p:cNvPicPr>
              <a:picLocks noChangeAspect="1"/>
            </p:cNvPicPr>
            <p:nvPr/>
          </p:nvPicPr>
          <p:blipFill>
            <a:blip r:embed="rId7"/>
            <a:srcRect t="17079" b="17079"/>
            <a:stretch>
              <a:fillRect/>
            </a:stretch>
          </p:blipFill>
          <p:spPr>
            <a:xfrm>
              <a:off x="5591781" y="1712378"/>
              <a:ext cx="1158067" cy="762487"/>
            </a:xfrm>
            <a:prstGeom prst="rect">
              <a:avLst/>
            </a:prstGeom>
          </p:spPr>
        </p:pic>
        <p:sp>
          <p:nvSpPr>
            <p:cNvPr id="16" name="Rectangle 15">
              <a:extLst>
                <a:ext uri="{FF2B5EF4-FFF2-40B4-BE49-F238E27FC236}">
                  <a16:creationId xmlns:a16="http://schemas.microsoft.com/office/drawing/2014/main" id="{465D3F42-23F9-C810-387E-287B56D35638}"/>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426C58-3E3E-2363-AF64-5AF157C01CD4}"/>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2CA5EFDD-C452-BADB-6532-122AB442112E}"/>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 name="Image 3">
            <a:extLst>
              <a:ext uri="{FF2B5EF4-FFF2-40B4-BE49-F238E27FC236}">
                <a16:creationId xmlns:a16="http://schemas.microsoft.com/office/drawing/2014/main" id="{E4B6B3D8-942A-D263-34C7-60E939670BC9}"/>
              </a:ext>
            </a:extLst>
          </p:cNvPr>
          <p:cNvPicPr>
            <a:picLocks noChangeAspect="1"/>
          </p:cNvPicPr>
          <p:nvPr/>
        </p:nvPicPr>
        <p:blipFill>
          <a:blip r:embed="rId3"/>
          <a:srcRect/>
          <a:stretch/>
        </p:blipFill>
        <p:spPr>
          <a:xfrm>
            <a:off x="0" y="4219575"/>
            <a:ext cx="7779210" cy="4076698"/>
          </a:xfrm>
          <a:prstGeom prst="rect">
            <a:avLst/>
          </a:prstGeom>
        </p:spPr>
      </p:pic>
      <p:pic>
        <p:nvPicPr>
          <p:cNvPr id="6" name="Image 4" descr="preencoded.png">
            <a:extLst>
              <a:ext uri="{FF2B5EF4-FFF2-40B4-BE49-F238E27FC236}">
                <a16:creationId xmlns:a16="http://schemas.microsoft.com/office/drawing/2014/main" id="{BE8F0A45-0F90-8C56-5FDA-8D37E91373C1}"/>
              </a:ext>
            </a:extLst>
          </p:cNvPr>
          <p:cNvPicPr>
            <a:picLocks noChangeAspect="1"/>
          </p:cNvPicPr>
          <p:nvPr/>
        </p:nvPicPr>
        <p:blipFill>
          <a:blip r:embed="rId4"/>
          <a:stretch>
            <a:fillRect/>
          </a:stretch>
        </p:blipFill>
        <p:spPr>
          <a:xfrm>
            <a:off x="4862751" y="6575308"/>
            <a:ext cx="1752600" cy="1752600"/>
          </a:xfrm>
          <a:prstGeom prst="rect">
            <a:avLst/>
          </a:prstGeom>
        </p:spPr>
      </p:pic>
      <p:pic>
        <p:nvPicPr>
          <p:cNvPr id="7" name="Image 5" descr="preencoded.png">
            <a:extLst>
              <a:ext uri="{FF2B5EF4-FFF2-40B4-BE49-F238E27FC236}">
                <a16:creationId xmlns:a16="http://schemas.microsoft.com/office/drawing/2014/main" id="{3A837CF0-561C-CAAA-64E2-AF5605555B6B}"/>
              </a:ext>
            </a:extLst>
          </p:cNvPr>
          <p:cNvPicPr>
            <a:picLocks noChangeAspect="1"/>
          </p:cNvPicPr>
          <p:nvPr/>
        </p:nvPicPr>
        <p:blipFill>
          <a:blip r:embed="rId5"/>
          <a:stretch>
            <a:fillRect/>
          </a:stretch>
        </p:blipFill>
        <p:spPr>
          <a:xfrm>
            <a:off x="6607635" y="6575308"/>
            <a:ext cx="1171575" cy="1752600"/>
          </a:xfrm>
          <a:prstGeom prst="rect">
            <a:avLst/>
          </a:prstGeom>
        </p:spPr>
      </p:pic>
      <p:pic>
        <p:nvPicPr>
          <p:cNvPr id="8" name="Image 6" descr="preencoded.png">
            <a:extLst>
              <a:ext uri="{FF2B5EF4-FFF2-40B4-BE49-F238E27FC236}">
                <a16:creationId xmlns:a16="http://schemas.microsoft.com/office/drawing/2014/main" id="{4D182FA6-CA40-F93A-40AB-EF2F39843B8E}"/>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7217253A-99D0-6BF4-4219-78B846DF6532}"/>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 1</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Introduction</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ADB68AC7-BA9E-F01D-BCE1-33A19A76631D}"/>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81410AA3-89A7-3227-628C-DBD582D398E3}"/>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ext 4">
            <a:extLst>
              <a:ext uri="{FF2B5EF4-FFF2-40B4-BE49-F238E27FC236}">
                <a16:creationId xmlns:a16="http://schemas.microsoft.com/office/drawing/2014/main" id="{E42590B7-BCDD-323D-CC3D-83FFA97B2D15}"/>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a:t>
            </a:r>
            <a:r>
              <a:rPr lang="en-US" sz="1200" dirty="0" err="1">
                <a:solidFill>
                  <a:srgbClr val="000000"/>
                </a:solidFill>
                <a:latin typeface="Arimo" pitchFamily="34" charset="0"/>
                <a:ea typeface="Arimo" pitchFamily="34" charset="-122"/>
              </a:rPr>
              <a:t>emailAddress</a:t>
            </a:r>
            <a:r>
              <a:rPr lang="en-US" sz="1200" dirty="0">
                <a:solidFill>
                  <a:srgbClr val="000000"/>
                </a:solidFill>
                <a:latin typeface="Arimo" pitchFamily="34" charset="0"/>
                <a:ea typeface="Arimo" pitchFamily="34" charset="-122"/>
              </a:rPr>
              <a:t>}}</a:t>
            </a:r>
            <a:endParaRPr lang="en-US" sz="1200" dirty="0"/>
          </a:p>
        </p:txBody>
      </p:sp>
    </p:spTree>
    <p:extLst>
      <p:ext uri="{BB962C8B-B14F-4D97-AF65-F5344CB8AC3E}">
        <p14:creationId xmlns:p14="http://schemas.microsoft.com/office/powerpoint/2010/main" val="39917095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D452F9-9B62-8C4C-8B08-2D8DCF09D4F6}"/>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1BEB84D4-317F-ADCE-0A6F-CF528BE369D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9150310-F2A5-FDA0-1383-99C7CD0DC438}"/>
              </a:ext>
            </a:extLst>
          </p:cNvPr>
          <p:cNvSpPr/>
          <p:nvPr/>
        </p:nvSpPr>
        <p:spPr>
          <a:xfrm>
            <a:off x="807232" y="1836522"/>
            <a:ext cx="4641109" cy="555774"/>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1.1 Introduction</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B25C4D41-5EE3-CB37-19BA-9BD324853851}"/>
              </a:ext>
            </a:extLst>
          </p:cNvPr>
          <p:cNvSpPr/>
          <p:nvPr/>
        </p:nvSpPr>
        <p:spPr>
          <a:xfrm>
            <a:off x="873162" y="2524348"/>
            <a:ext cx="4641109" cy="6857016"/>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{{introduction1}}</a:t>
            </a:r>
          </a:p>
        </p:txBody>
      </p:sp>
      <p:sp>
        <p:nvSpPr>
          <p:cNvPr id="10" name="Text 2">
            <a:extLst>
              <a:ext uri="{FF2B5EF4-FFF2-40B4-BE49-F238E27FC236}">
                <a16:creationId xmlns:a16="http://schemas.microsoft.com/office/drawing/2014/main" id="{7BAA1A1C-9971-F860-C722-068E60E07388}"/>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t>
            </a:r>
            <a:r>
              <a:rPr lang="en-US" sz="1350" i="1" dirty="0" err="1">
                <a:solidFill>
                  <a:srgbClr val="1D1D1D"/>
                </a:solidFill>
                <a:latin typeface="Titillium Web" pitchFamily="34" charset="0"/>
                <a:ea typeface="Titillium Web" pitchFamily="34" charset="-122"/>
                <a:cs typeface="Titillium Web" pitchFamily="34" charset="-120"/>
              </a:rPr>
              <a:t>currentMonthYear</a:t>
            </a:r>
            <a:r>
              <a:rPr lang="en-US" sz="1350" i="1" dirty="0">
                <a:solidFill>
                  <a:srgbClr val="1D1D1D"/>
                </a:solidFill>
                <a:latin typeface="Titillium Web" pitchFamily="34" charset="0"/>
                <a:ea typeface="Titillium Web" pitchFamily="34" charset="-122"/>
                <a:cs typeface="Titillium Web" pitchFamily="34" charset="-120"/>
              </a:rPr>
              <a:t>}}</a:t>
            </a:r>
            <a:endParaRPr lang="en-US" sz="1350" dirty="0"/>
          </a:p>
        </p:txBody>
      </p:sp>
      <p:sp>
        <p:nvSpPr>
          <p:cNvPr id="11" name="Text 3">
            <a:extLst>
              <a:ext uri="{FF2B5EF4-FFF2-40B4-BE49-F238E27FC236}">
                <a16:creationId xmlns:a16="http://schemas.microsoft.com/office/drawing/2014/main" id="{C98E555A-AFDA-CB27-DE86-5B951C4E8813}"/>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4E129F22-7573-47FF-8DB7-DDE7BD9D7833}"/>
              </a:ext>
            </a:extLst>
          </p:cNvPr>
          <p:cNvSpPr/>
          <p:nvPr/>
        </p:nvSpPr>
        <p:spPr>
          <a:xfrm>
            <a:off x="7223206"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rPr>
              <a:t>9</a:t>
            </a: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07891175-4D29-CE97-AE24-48E850117358}"/>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DFE172E2-3C52-54C7-08D7-D1A174B69DE9}"/>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800955ED-B768-BE8A-AEFE-F4FFA0A36FDC}"/>
              </a:ext>
            </a:extLst>
          </p:cNvPr>
          <p:cNvGrpSpPr/>
          <p:nvPr/>
        </p:nvGrpSpPr>
        <p:grpSpPr>
          <a:xfrm>
            <a:off x="5999045" y="7407697"/>
            <a:ext cx="1314450" cy="1449210"/>
            <a:chOff x="5999045" y="7407697"/>
            <a:chExt cx="1314450" cy="1449210"/>
          </a:xfrm>
        </p:grpSpPr>
        <p:sp>
          <p:nvSpPr>
            <p:cNvPr id="16" name="Text 4">
              <a:extLst>
                <a:ext uri="{FF2B5EF4-FFF2-40B4-BE49-F238E27FC236}">
                  <a16:creationId xmlns:a16="http://schemas.microsoft.com/office/drawing/2014/main" id="{B9CECF4D-4790-FE04-E062-12E6F3E2D57F}"/>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9B236C23-F621-3F8D-447B-83E5227C16FD}"/>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2" name="Flowchart: Connector 1">
            <a:extLst>
              <a:ext uri="{FF2B5EF4-FFF2-40B4-BE49-F238E27FC236}">
                <a16:creationId xmlns:a16="http://schemas.microsoft.com/office/drawing/2014/main" id="{9073257C-30E9-AF22-75A5-2708C4E54FD3}"/>
              </a:ext>
            </a:extLst>
          </p:cNvPr>
          <p:cNvSpPr/>
          <p:nvPr/>
        </p:nvSpPr>
        <p:spPr>
          <a:xfrm>
            <a:off x="702465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4" name="Group 3">
            <a:extLst>
              <a:ext uri="{FF2B5EF4-FFF2-40B4-BE49-F238E27FC236}">
                <a16:creationId xmlns:a16="http://schemas.microsoft.com/office/drawing/2014/main" id="{1145B513-8245-1FCC-0FB7-4FB4B5B41FB0}"/>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C37F6E64-DE8B-A422-1F42-57AFDD59FAB1}"/>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C6F9F318-460F-A471-DF12-90B1429157DA}"/>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5" name="Rectangle 14">
              <a:extLst>
                <a:ext uri="{FF2B5EF4-FFF2-40B4-BE49-F238E27FC236}">
                  <a16:creationId xmlns:a16="http://schemas.microsoft.com/office/drawing/2014/main" id="{5F5D12EB-04E9-DEDB-0990-269CEB19B985}"/>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6720850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5173</TotalTime>
  <Words>2696</Words>
  <Application>Microsoft Office PowerPoint</Application>
  <PresentationFormat>Custom</PresentationFormat>
  <Paragraphs>791</Paragraphs>
  <Slides>70</Slides>
  <Notes>65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70</vt:i4>
      </vt:variant>
    </vt:vector>
  </HeadingPairs>
  <TitlesOfParts>
    <vt:vector size="75" baseType="lpstr">
      <vt:lpstr>Arial</vt:lpstr>
      <vt:lpstr>Arimo</vt:lpstr>
      <vt:lpstr>Poppins</vt:lpstr>
      <vt:lpstr>Titillium Web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Jeanet Seabi</cp:lastModifiedBy>
  <cp:revision>37</cp:revision>
  <dcterms:created xsi:type="dcterms:W3CDTF">2025-05-14T08:27:49Z</dcterms:created>
  <dcterms:modified xsi:type="dcterms:W3CDTF">2025-09-15T12:14:30Z</dcterms:modified>
</cp:coreProperties>
</file>